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8" r:id="rId2"/>
    <p:sldId id="257" r:id="rId3"/>
    <p:sldId id="258" r:id="rId4"/>
    <p:sldId id="259" r:id="rId5"/>
    <p:sldId id="304" r:id="rId6"/>
    <p:sldId id="289" r:id="rId7"/>
    <p:sldId id="290" r:id="rId8"/>
    <p:sldId id="305" r:id="rId9"/>
    <p:sldId id="306" r:id="rId10"/>
    <p:sldId id="307" r:id="rId11"/>
    <p:sldId id="308" r:id="rId12"/>
    <p:sldId id="309" r:id="rId13"/>
    <p:sldId id="292" r:id="rId14"/>
    <p:sldId id="293" r:id="rId15"/>
    <p:sldId id="294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600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08899-61FF-4556-AA95-9FFF23BA976C}" type="datetimeFigureOut">
              <a:rPr lang="zh-TW" altLang="en-US" smtClean="0"/>
              <a:t>2014/11/4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4ED8B-39D4-4D6E-A7B0-34CF3BE2C6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5163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42F27-02A3-4551-A5FD-CF006B1123B1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409BC-1D63-47D5-89C5-AE5278EA81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74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8601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36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271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542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87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515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21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90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8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402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31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A74D1-76BC-4C28-9ACC-25F09B1BEACC}" type="datetimeFigureOut">
              <a:rPr lang="zh-TW" altLang="en-US" smtClean="0"/>
              <a:pPr/>
              <a:t>2014/11/4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002DE-066D-468C-B8AC-C545174BB74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94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32102;&#23401;&#23376;&#24847;&#35211;&#65292;&#20294;&#19981;&#24171;&#20182;&#20570;&#27770;&#23450;.wm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&#36523;&#25945;&#21213;&#26044;&#19968;&#20999;.wm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29238;&#27597;&#26159;&#23401;&#23376;&#26368;&#22909;&#30340;&#32769;&#24072;.wm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229600" cy="582594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chemeClr val="tx2"/>
                </a:solidFill>
                <a:ea typeface="華康少女文字W7" pitchFamily="49" charset="-120"/>
              </a:rPr>
              <a:t>自我介紹</a:t>
            </a:r>
            <a:br>
              <a:rPr lang="zh-TW" altLang="en-US" sz="6000" dirty="0" smtClean="0">
                <a:solidFill>
                  <a:schemeClr val="tx2"/>
                </a:solidFill>
                <a:ea typeface="華康少女文字W7" pitchFamily="49" charset="-120"/>
              </a:rPr>
            </a:br>
            <a:endParaRPr lang="zh-TW" altLang="en-US" sz="600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500034" y="2204864"/>
            <a:ext cx="822960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zh-TW" altLang="en-US" sz="5800" dirty="0" smtClean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全正明</a:t>
            </a:r>
            <a:endParaRPr lang="en-US" altLang="zh-TW" sz="5800" dirty="0" smtClean="0">
              <a:solidFill>
                <a:schemeClr val="tx2"/>
              </a:solidFill>
              <a:latin typeface="Arial" charset="0"/>
              <a:ea typeface="華康少女文字W7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zh-TW" altLang="en-US" sz="4000" dirty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暨南國際</a:t>
            </a:r>
            <a:r>
              <a:rPr lang="zh-TW" altLang="en-US" sz="4000" dirty="0" smtClean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大學</a:t>
            </a:r>
            <a:endParaRPr lang="en-US" altLang="zh-TW" sz="4000" dirty="0" smtClean="0">
              <a:solidFill>
                <a:schemeClr val="tx2"/>
              </a:solidFill>
              <a:latin typeface="Arial" charset="0"/>
              <a:ea typeface="華康少女文字W7" pitchFamily="49" charset="-120"/>
            </a:endParaRPr>
          </a:p>
          <a:p>
            <a:pPr marL="0" inden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None/>
            </a:pPr>
            <a:r>
              <a:rPr lang="zh-TW" altLang="en-US" sz="4000" dirty="0" smtClean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    </a:t>
            </a:r>
            <a:r>
              <a:rPr lang="zh-TW" altLang="en-US" sz="4000" dirty="0" smtClean="0">
                <a:solidFill>
                  <a:srgbClr val="FF0000"/>
                </a:solidFill>
                <a:latin typeface="Arial" charset="0"/>
                <a:ea typeface="華康少女文字W7" pitchFamily="49" charset="-120"/>
              </a:rPr>
              <a:t>社會工作與政策學系學分班</a:t>
            </a:r>
            <a:endParaRPr lang="zh-TW" altLang="en-US" sz="4000" dirty="0">
              <a:solidFill>
                <a:srgbClr val="FF0000"/>
              </a:solidFill>
              <a:latin typeface="Arial" charset="0"/>
              <a:ea typeface="華康少女文字W7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zh-TW" altLang="en-US" sz="4000" dirty="0" smtClean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中臺科技大學</a:t>
            </a:r>
            <a:endParaRPr lang="zh-TW" altLang="en-US" sz="4000" dirty="0">
              <a:solidFill>
                <a:schemeClr val="tx2"/>
              </a:solidFill>
              <a:latin typeface="Arial" charset="0"/>
              <a:ea typeface="華康少女文字W7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z="4000" dirty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   </a:t>
            </a:r>
            <a:r>
              <a:rPr lang="zh-TW" altLang="en-US" sz="4000" dirty="0" smtClean="0">
                <a:solidFill>
                  <a:srgbClr val="FF0000"/>
                </a:solidFill>
                <a:latin typeface="Arial" charset="0"/>
                <a:ea typeface="華康少女文字W7" pitchFamily="49" charset="-120"/>
              </a:rPr>
              <a:t>老人照顧學系畢業</a:t>
            </a:r>
            <a:endParaRPr lang="zh-TW" altLang="en-US" sz="4000" dirty="0">
              <a:solidFill>
                <a:srgbClr val="FF0000"/>
              </a:solidFill>
              <a:latin typeface="Arial" charset="0"/>
              <a:ea typeface="華康少女文字W7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r>
              <a:rPr lang="zh-TW" altLang="en-US" sz="4000" dirty="0" smtClean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擔任 世界展望會社工員</a:t>
            </a:r>
            <a:endParaRPr lang="zh-TW" altLang="en-US" sz="4000" dirty="0">
              <a:solidFill>
                <a:schemeClr val="tx2"/>
              </a:solidFill>
              <a:latin typeface="Arial" charset="0"/>
              <a:ea typeface="華康少女文字W7" pitchFamily="49" charset="-12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z="4000" dirty="0">
                <a:solidFill>
                  <a:schemeClr val="tx2"/>
                </a:solidFill>
                <a:latin typeface="Arial" charset="0"/>
                <a:ea typeface="華康少女文字W7" pitchFamily="49" charset="-120"/>
              </a:rPr>
              <a:t>    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endParaRPr lang="zh-TW" altLang="en-US" sz="4000" dirty="0">
              <a:solidFill>
                <a:schemeClr val="tx2"/>
              </a:solidFill>
              <a:latin typeface="Arial" charset="0"/>
              <a:ea typeface="華康少女文字W7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564904"/>
            <a:ext cx="8229600" cy="1900808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5400" dirty="0" smtClean="0"/>
              <a:t>Q2</a:t>
            </a:r>
            <a:r>
              <a:rPr lang="zh-TW" altLang="en-US" sz="5400" dirty="0" smtClean="0"/>
              <a:t>：身為父母如何扮演好的領路人？</a:t>
            </a:r>
            <a:endParaRPr lang="zh-TW" altLang="en-US" sz="54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921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/>
              <a:t>Q3</a:t>
            </a:r>
            <a:r>
              <a:rPr lang="zh-TW" altLang="en-US" sz="5400" dirty="0" smtClean="0"/>
              <a:t>：針對好動、喜歡衝突或不聽話的小孩如何關心輔導？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999433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564904"/>
            <a:ext cx="8229600" cy="190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5400" dirty="0" smtClean="0"/>
              <a:t>Q4</a:t>
            </a:r>
            <a:r>
              <a:rPr lang="zh-TW" altLang="en-US" sz="5400" dirty="0" smtClean="0"/>
              <a:t>：列出兒童、青少年不想回家的原因？</a:t>
            </a:r>
            <a:endParaRPr lang="zh-TW" altLang="en-US" sz="5400" dirty="0"/>
          </a:p>
          <a:p>
            <a:pPr marL="0" indent="0">
              <a:buNone/>
            </a:pP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4709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71448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</a:rPr>
              <a:t>守則二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繞開擋在孩子成長路上的絆腳石</a:t>
            </a:r>
            <a:endParaRPr lang="en-US" altLang="zh-TW" sz="4800" b="1" dirty="0">
              <a:solidFill>
                <a:srgbClr val="FF0000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ea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ea"/>
                <a:ea typeface="+mj-ea"/>
                <a:cs typeface="+mj-cs"/>
              </a:rPr>
              <a:t>1</a:t>
            </a:r>
            <a:r>
              <a:rPr lang="zh-TW" altLang="en-US" sz="4800" dirty="0" smtClean="0">
                <a:latin typeface="+mj-ea"/>
                <a:ea typeface="+mj-ea"/>
                <a:cs typeface="+mj-cs"/>
              </a:rPr>
              <a:t>、父母的心酸，孩子不能走</a:t>
            </a:r>
            <a:endParaRPr lang="en-US" altLang="zh-TW" sz="4800" dirty="0" smtClean="0">
              <a:latin typeface="+mj-ea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ea"/>
              <a:ea typeface="+mj-ea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ea"/>
                <a:ea typeface="+mj-ea"/>
              </a:rPr>
              <a:t>2</a:t>
            </a:r>
            <a:r>
              <a:rPr lang="zh-TW" altLang="en-US" sz="4800" dirty="0" smtClean="0">
                <a:latin typeface="+mj-ea"/>
                <a:ea typeface="+mj-ea"/>
              </a:rPr>
              <a:t>、告訴孩子感恩的意義</a:t>
            </a:r>
            <a:r>
              <a:rPr lang="en-US" altLang="zh-TW" sz="4800" dirty="0" smtClean="0">
                <a:latin typeface="+mj-ea"/>
                <a:ea typeface="+mj-ea"/>
              </a:rPr>
              <a:t>-</a:t>
            </a:r>
            <a:r>
              <a:rPr lang="zh-TW" altLang="en-US" sz="4800" dirty="0" smtClean="0">
                <a:latin typeface="+mj-ea"/>
                <a:ea typeface="+mj-ea"/>
              </a:rPr>
              <a:t>給孩子的存摺多加幾個</a:t>
            </a:r>
            <a:r>
              <a:rPr lang="en-US" altLang="zh-TW" sz="4800" dirty="0" smtClean="0">
                <a:latin typeface="+mj-ea"/>
                <a:ea typeface="+mj-ea"/>
              </a:rPr>
              <a:t>0</a:t>
            </a:r>
            <a:endParaRPr lang="en-US" altLang="zh-TW" sz="4800" dirty="0" smtClean="0">
              <a:latin typeface="+mj-ea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ea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714752"/>
            <a:ext cx="7929618" cy="2286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3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、講故事讓孩子受益無窮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4</a:t>
            </a:r>
            <a:r>
              <a:rPr lang="zh-TW" altLang="en-US" sz="4800" dirty="0" smtClean="0"/>
              <a:t>、擺正孩子誠信的座標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596" y="1357298"/>
            <a:ext cx="8001056" cy="2071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107504" y="642918"/>
            <a:ext cx="903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TW" altLang="en-US" sz="4000" dirty="0" smtClean="0">
                <a:solidFill>
                  <a:srgbClr val="FF0000"/>
                </a:solidFill>
                <a:latin typeface="+mj-ea"/>
              </a:rPr>
              <a:t>  </a:t>
            </a:r>
            <a:r>
              <a:rPr lang="zh-TW" alt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守則二</a:t>
            </a:r>
            <a:r>
              <a:rPr lang="en-US" altLang="zh-TW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zh-TW" alt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繞開擋在孩子成長路上的絆腳石</a:t>
            </a: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5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</a:t>
            </a:r>
            <a:r>
              <a:rPr lang="zh-TW" altLang="en-US" sz="4400" dirty="0" smtClean="0">
                <a:latin typeface="+mj-lt"/>
                <a:ea typeface="+mj-ea"/>
                <a:cs typeface="+mj-cs"/>
              </a:rPr>
              <a:t>為孩子建造一座難以催垮的責任</a:t>
            </a:r>
            <a:r>
              <a:rPr lang="en-US" altLang="zh-TW" sz="4400" dirty="0" smtClean="0">
                <a:latin typeface="+mj-lt"/>
                <a:ea typeface="+mj-ea"/>
                <a:cs typeface="+mj-cs"/>
              </a:rPr>
              <a:t>“</a:t>
            </a:r>
            <a:r>
              <a:rPr lang="zh-TW" altLang="en-US" sz="4400" dirty="0" smtClean="0">
                <a:latin typeface="+mj-lt"/>
                <a:ea typeface="+mj-ea"/>
                <a:cs typeface="+mj-cs"/>
              </a:rPr>
              <a:t>城堡</a:t>
            </a:r>
            <a:r>
              <a:rPr lang="en-US" altLang="zh-TW" sz="4400" dirty="0" smtClean="0">
                <a:latin typeface="+mj-lt"/>
                <a:ea typeface="+mj-ea"/>
                <a:cs typeface="+mj-cs"/>
              </a:rPr>
              <a:t>”</a:t>
            </a:r>
          </a:p>
          <a:p>
            <a:pPr>
              <a:spcBef>
                <a:spcPct val="0"/>
              </a:spcBef>
              <a:buNone/>
            </a:pPr>
            <a:endParaRPr lang="en-US" altLang="zh-TW" sz="44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400" dirty="0" smtClean="0"/>
              <a:t>6</a:t>
            </a:r>
            <a:r>
              <a:rPr lang="zh-TW" altLang="en-US" sz="4400" dirty="0" smtClean="0"/>
              <a:t>、別讓孩子的忌妒心作怪</a:t>
            </a:r>
            <a:r>
              <a:rPr lang="en-US" altLang="zh-TW" sz="4400" dirty="0" smtClean="0"/>
              <a:t>-</a:t>
            </a:r>
            <a:r>
              <a:rPr lang="zh-TW" altLang="en-US" sz="4400" dirty="0" smtClean="0"/>
              <a:t>羨慕、忌妒、恨</a:t>
            </a:r>
            <a:r>
              <a:rPr lang="en-US" altLang="zh-TW" sz="4400" dirty="0" smtClean="0"/>
              <a:t>=</a:t>
            </a:r>
            <a:r>
              <a:rPr lang="zh-TW" altLang="en-US" sz="4400" dirty="0" smtClean="0"/>
              <a:t>毒藥</a:t>
            </a:r>
            <a:endParaRPr lang="en-US" altLang="zh-TW" sz="4400" dirty="0" smtClean="0"/>
          </a:p>
          <a:p>
            <a:pPr>
              <a:spcBef>
                <a:spcPct val="0"/>
              </a:spcBef>
              <a:buNone/>
            </a:pPr>
            <a:endParaRPr lang="en-US" altLang="zh-TW" sz="44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400" dirty="0" smtClean="0"/>
              <a:t>7</a:t>
            </a:r>
            <a:r>
              <a:rPr lang="zh-TW" altLang="en-US" sz="4400" dirty="0" smtClean="0"/>
              <a:t>、別讓自卑壓彎了孩子</a:t>
            </a:r>
            <a:endParaRPr lang="en-US" altLang="zh-TW" sz="4400" dirty="0" smtClean="0"/>
          </a:p>
          <a:p>
            <a:pPr>
              <a:spcBef>
                <a:spcPct val="0"/>
              </a:spcBef>
              <a:buNone/>
            </a:pPr>
            <a:endParaRPr lang="en-US" altLang="zh-TW" sz="44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</a:rPr>
              <a:t>守則二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繞開擋在孩子成長路上的絆腳石</a:t>
            </a: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714356"/>
            <a:ext cx="8607900" cy="5572164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zh-TW" altLang="en-US" sz="48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zh-TW" alt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守則三</a:t>
            </a:r>
            <a:endParaRPr lang="en-US" altLang="zh-TW" sz="4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zh-TW" alt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以心交心，做一個民主共贏的好父母</a:t>
            </a:r>
            <a:endParaRPr lang="en-US" altLang="zh-TW" sz="4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1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、在孩子說話的時候做個好聽眾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2</a:t>
            </a:r>
            <a:r>
              <a:rPr lang="zh-TW" altLang="en-US" sz="4800" dirty="0" smtClean="0"/>
              <a:t>、化敵為友</a:t>
            </a:r>
            <a:r>
              <a:rPr lang="en-US" altLang="zh-TW" sz="4800" dirty="0" smtClean="0"/>
              <a:t>“-</a:t>
            </a:r>
            <a:r>
              <a:rPr lang="zh-TW" altLang="en-US" sz="4800" dirty="0" smtClean="0"/>
              <a:t>替代懲罰的方式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endParaRPr lang="en-US" altLang="zh-TW" sz="54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51520" y="841276"/>
            <a:ext cx="8892480" cy="1143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000" b="1" dirty="0">
                <a:solidFill>
                  <a:srgbClr val="FF0000"/>
                </a:solidFill>
              </a:rPr>
              <a:t>守則三、</a:t>
            </a:r>
            <a:r>
              <a:rPr lang="en-US" altLang="zh-TW" sz="4000" b="1" dirty="0">
                <a:solidFill>
                  <a:srgbClr val="FF0000"/>
                </a:solidFill>
              </a:rPr>
              <a:t/>
            </a:r>
            <a:br>
              <a:rPr lang="en-US" altLang="zh-TW" sz="4000" b="1" dirty="0">
                <a:solidFill>
                  <a:srgbClr val="FF0000"/>
                </a:solidFill>
              </a:rPr>
            </a:br>
            <a:r>
              <a:rPr lang="zh-TW" altLang="en-US" sz="4000" b="1" dirty="0">
                <a:solidFill>
                  <a:srgbClr val="FF0000"/>
                </a:solidFill>
              </a:rPr>
              <a:t>以心交心，做一個民主共贏的好父母</a:t>
            </a:r>
            <a:r>
              <a:rPr lang="en-US" altLang="zh-TW" sz="4000" b="1" dirty="0">
                <a:solidFill>
                  <a:srgbClr val="FF0000"/>
                </a:solidFill>
              </a:rPr>
              <a:t/>
            </a:r>
            <a:br>
              <a:rPr lang="en-US" altLang="zh-TW" sz="4000" b="1" dirty="0">
                <a:solidFill>
                  <a:srgbClr val="FF0000"/>
                </a:solidFill>
              </a:rPr>
            </a:b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5166906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3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、適當讚賞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-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放大孩子的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”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酒窩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”</a:t>
            </a: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4</a:t>
            </a:r>
            <a:r>
              <a:rPr lang="zh-TW" altLang="en-US" sz="4800" dirty="0" smtClean="0"/>
              <a:t>、蹲下來和孩子說話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5</a:t>
            </a:r>
            <a:r>
              <a:rPr lang="zh-TW" altLang="en-US" sz="4800" dirty="0" smtClean="0"/>
              <a:t>、民主的力量：父母犯錯，與孩子同罪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endParaRPr lang="en-US" altLang="zh-TW" sz="54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229600" cy="1143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800" b="1" dirty="0">
                <a:solidFill>
                  <a:srgbClr val="FF0000"/>
                </a:solidFill>
              </a:rPr>
              <a:t>守則三、以心交心，做一個民主共贏的好父母</a:t>
            </a:r>
            <a:r>
              <a:rPr lang="en-US" altLang="zh-TW" sz="4000" dirty="0" smtClean="0">
                <a:solidFill>
                  <a:srgbClr val="FF0000"/>
                </a:solidFill>
              </a:rPr>
              <a:t/>
            </a:r>
            <a:br>
              <a:rPr lang="en-US" altLang="zh-TW" sz="4000" dirty="0" smtClean="0">
                <a:solidFill>
                  <a:srgbClr val="FF0000"/>
                </a:solidFill>
              </a:rPr>
            </a:b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6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、消除孩子的畏懼心理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7</a:t>
            </a:r>
            <a:r>
              <a:rPr lang="zh-TW" altLang="en-US" sz="4800" dirty="0" smtClean="0"/>
              <a:t>、主動向孩子學習</a:t>
            </a:r>
            <a:endParaRPr lang="zh-TW" altLang="en-US" sz="4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0" y="1357298"/>
            <a:ext cx="9001156" cy="1143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800" b="1" dirty="0">
                <a:solidFill>
                  <a:srgbClr val="FF0000"/>
                </a:solidFill>
              </a:rPr>
              <a:t>守則四、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反思教育方式，給孩子沒有禁區的生活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/>
            </a:r>
            <a:br>
              <a:rPr lang="zh-TW" altLang="en-US" sz="4800" b="1" dirty="0">
                <a:solidFill>
                  <a:srgbClr val="FF0000"/>
                </a:solidFill>
              </a:rPr>
            </a:br>
            <a:endParaRPr lang="zh-TW" altLang="en-US" sz="4800" b="1" dirty="0">
              <a:solidFill>
                <a:srgbClr val="FF0000"/>
              </a:solidFill>
            </a:endParaRPr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1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、拒絕溺愛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—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溺愛等同於軟暴力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2</a:t>
            </a:r>
            <a:r>
              <a:rPr lang="zh-TW" altLang="en-US" sz="4800" dirty="0" smtClean="0"/>
              <a:t>、受知於魚，不如授之以漁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3</a:t>
            </a:r>
            <a:r>
              <a:rPr lang="zh-TW" altLang="en-US" sz="4800" dirty="0" smtClean="0"/>
              <a:t>、同意孩子小小的打一架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785794"/>
            <a:ext cx="8229600" cy="1841990"/>
          </a:xfrm>
        </p:spPr>
        <p:txBody>
          <a:bodyPr>
            <a:noAutofit/>
          </a:bodyPr>
          <a:lstStyle/>
          <a:p>
            <a:r>
              <a:rPr lang="zh-TW" altLang="zh-TW" sz="6000" b="1" dirty="0"/>
              <a:t>如何做孩子的領路人</a:t>
            </a:r>
            <a:r>
              <a:rPr lang="zh-TW" altLang="en-US" sz="6000" b="1" dirty="0"/>
              <a:t/>
            </a:r>
            <a:br>
              <a:rPr lang="zh-TW" altLang="en-US" sz="6000" b="1" dirty="0"/>
            </a:br>
            <a:endParaRPr lang="zh-TW" altLang="en-US" sz="6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76" y="2143116"/>
            <a:ext cx="5594811" cy="40221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4740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0" y="1285860"/>
            <a:ext cx="9144000" cy="1143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800" b="1" dirty="0">
                <a:solidFill>
                  <a:srgbClr val="FF0000"/>
                </a:solidFill>
              </a:rPr>
              <a:t>守則四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反思教育方式，給孩子沒有禁區的生活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531092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4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、不要過分滿足孩子的慾望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5</a:t>
            </a:r>
            <a:r>
              <a:rPr lang="zh-TW" altLang="en-US" sz="4800" dirty="0" smtClean="0"/>
              <a:t>、對孩子要保護性地放養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6</a:t>
            </a:r>
            <a:r>
              <a:rPr lang="zh-TW" altLang="en-US" sz="4800" dirty="0" smtClean="0"/>
              <a:t>、成長</a:t>
            </a:r>
            <a:r>
              <a:rPr lang="en-US" altLang="zh-TW" sz="4800" dirty="0" smtClean="0"/>
              <a:t>›</a:t>
            </a:r>
            <a:r>
              <a:rPr lang="zh-TW" altLang="en-US" sz="4800" dirty="0" smtClean="0"/>
              <a:t>成功：摔倒了，別扶他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7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</a:t>
            </a:r>
            <a:r>
              <a:rPr lang="zh-TW" altLang="en-US" sz="4800" dirty="0" smtClean="0">
                <a:latin typeface="+mj-lt"/>
                <a:ea typeface="+mj-ea"/>
                <a:cs typeface="+mj-cs"/>
                <a:hlinkClick r:id="rId2" action="ppaction://hlinkfile"/>
              </a:rPr>
              <a:t>放手，千萬別替孩子成長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0" y="1142984"/>
            <a:ext cx="8892480" cy="1143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800" b="1" dirty="0">
                <a:solidFill>
                  <a:srgbClr val="FF0000"/>
                </a:solidFill>
              </a:rPr>
              <a:t>守則五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早育早慧，發掘孩子的學習潛力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1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、為孩子播下好習慣的種子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2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、好奇心是學習興趣的源頭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3</a:t>
            </a:r>
            <a:r>
              <a:rPr lang="zh-TW" altLang="en-US" sz="4800" dirty="0" smtClean="0"/>
              <a:t>、耐心地回答孩子的</a:t>
            </a:r>
            <a:r>
              <a:rPr lang="en-US" altLang="zh-TW" sz="4800" dirty="0" smtClean="0"/>
              <a:t>“</a:t>
            </a:r>
            <a:r>
              <a:rPr lang="zh-TW" altLang="en-US" sz="4800" dirty="0" smtClean="0"/>
              <a:t>十萬個為什麼</a:t>
            </a:r>
            <a:r>
              <a:rPr lang="en-US" altLang="zh-TW" sz="4800" dirty="0" smtClean="0"/>
              <a:t>”</a:t>
            </a:r>
            <a:endParaRPr lang="zh-TW" altLang="en-US" sz="4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321169" y="1002411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54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守則六</a:t>
            </a:r>
            <a:endParaRPr lang="en-US" altLang="zh-TW" sz="5400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zh-TW" altLang="en-US" sz="5400" dirty="0" smtClean="0">
                <a:latin typeface="+mj-ea"/>
                <a:ea typeface="+mj-ea"/>
              </a:rPr>
              <a:t>注重親子溝通，拉近與孩子的距離</a:t>
            </a:r>
            <a:endParaRPr lang="en-US" altLang="zh-TW" sz="5400" dirty="0" smtClean="0">
              <a:latin typeface="+mj-ea"/>
              <a:ea typeface="+mj-ea"/>
            </a:endParaRPr>
          </a:p>
          <a:p>
            <a:pPr>
              <a:spcBef>
                <a:spcPct val="0"/>
              </a:spcBef>
            </a:pPr>
            <a:r>
              <a:rPr lang="zh-TW" altLang="en-US" sz="6000" dirty="0" smtClean="0">
                <a:solidFill>
                  <a:srgbClr val="FF0000"/>
                </a:solidFill>
              </a:rPr>
              <a:t>守則七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zh-TW" altLang="en-US" sz="5400" dirty="0" smtClean="0"/>
              <a:t>換位思考，幫助孩子走出困惑的泥沼</a:t>
            </a:r>
            <a:endParaRPr lang="en-US" altLang="zh-TW" sz="5400" dirty="0" smtClean="0"/>
          </a:p>
          <a:p>
            <a:pPr>
              <a:spcBef>
                <a:spcPct val="0"/>
              </a:spcBef>
              <a:buNone/>
            </a:pPr>
            <a:endParaRPr lang="zh-TW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928670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000" dirty="0">
                <a:latin typeface="+mj-ea"/>
              </a:rPr>
              <a:t/>
            </a:r>
            <a:br>
              <a:rPr lang="zh-TW" altLang="en-US" sz="4000" dirty="0">
                <a:latin typeface="+mj-ea"/>
              </a:rPr>
            </a:br>
            <a:r>
              <a:rPr lang="zh-TW" altLang="en-US" sz="6000" b="1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謝謝大家聆聽</a:t>
            </a:r>
            <a:r>
              <a:rPr lang="zh-TW" altLang="en-US" sz="6000" dirty="0" smtClean="0">
                <a:solidFill>
                  <a:srgbClr val="0099FF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6000" dirty="0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Picture 4" descr="merlin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57290" y="1857364"/>
            <a:ext cx="5715040" cy="4500594"/>
          </a:xfrm>
          <a:noFill/>
        </p:spPr>
      </p:pic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80120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何謂領路人</a:t>
            </a:r>
            <a: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412776"/>
            <a:ext cx="8820472" cy="5016620"/>
          </a:xfrm>
        </p:spPr>
        <p:txBody>
          <a:bodyPr>
            <a:noAutofit/>
          </a:bodyPr>
          <a:lstStyle/>
          <a:p>
            <a:r>
              <a:rPr lang="zh-TW" altLang="en-US" sz="4200" b="1" dirty="0" smtClean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布農語稱 </a:t>
            </a:r>
            <a:r>
              <a:rPr lang="en-US" altLang="zh-TW" sz="4200" b="1" dirty="0" err="1" smtClean="0">
                <a:solidFill>
                  <a:srgbClr val="660066"/>
                </a:solidFill>
                <a:latin typeface="Times New Roman" pitchFamily="18" charset="0"/>
                <a:ea typeface="微軟正黑體" panose="020B0604030504040204" pitchFamily="34" charset="-120"/>
                <a:cs typeface="Times New Roman" pitchFamily="18" charset="0"/>
              </a:rPr>
              <a:t>lansanan</a:t>
            </a:r>
            <a:endParaRPr lang="en-US" altLang="zh-TW" sz="4200" b="1" dirty="0" smtClean="0">
              <a:solidFill>
                <a:srgbClr val="660066"/>
              </a:solidFill>
              <a:latin typeface="Times New Roman" pitchFamily="18" charset="0"/>
              <a:ea typeface="微軟正黑體" panose="020B0604030504040204" pitchFamily="34" charset="-120"/>
              <a:cs typeface="Times New Roman" pitchFamily="18" charset="0"/>
            </a:endParaRPr>
          </a:p>
          <a:p>
            <a:r>
              <a:rPr lang="zh-TW" altLang="en-US" sz="4200" b="1" dirty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TW" altLang="en-US" sz="4200" b="1" dirty="0" smtClean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尊重</a:t>
            </a:r>
            <a:endParaRPr lang="en-US" altLang="zh-TW" sz="4200" b="1" dirty="0" smtClean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200" b="1" dirty="0" smtClean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崇高</a:t>
            </a:r>
            <a:endParaRPr lang="en-US" altLang="zh-TW" sz="4200" b="1" dirty="0" smtClean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200" b="1" dirty="0" smtClean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威嚴</a:t>
            </a:r>
            <a:endParaRPr lang="en-US" altLang="zh-TW" sz="4200" b="1" dirty="0" smtClean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200" b="1" dirty="0" smtClean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聲望</a:t>
            </a:r>
            <a:r>
              <a:rPr lang="en-US" altLang="zh-TW" sz="4200" b="1" dirty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200" b="1" dirty="0">
                <a:solidFill>
                  <a:srgbClr val="66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7009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zh-TW" altLang="en-US" sz="4000" dirty="0">
                <a:latin typeface="+mj-ea"/>
              </a:rPr>
              <a:t>做孩子的領路</a:t>
            </a:r>
            <a:r>
              <a:rPr lang="zh-TW" altLang="en-US" sz="4000" dirty="0" smtClean="0">
                <a:latin typeface="+mj-ea"/>
              </a:rPr>
              <a:t>人：好</a:t>
            </a:r>
            <a:r>
              <a:rPr lang="zh-TW" altLang="en-US" sz="4000" dirty="0">
                <a:latin typeface="+mj-ea"/>
              </a:rPr>
              <a:t>父母七件守則</a:t>
            </a:r>
            <a:br>
              <a:rPr lang="zh-TW" altLang="en-US" sz="4000" dirty="0">
                <a:latin typeface="+mj-ea"/>
              </a:rPr>
            </a:b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zh-TW" alt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守則</a:t>
            </a:r>
            <a:r>
              <a:rPr lang="zh-TW" altLang="en-US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一、好父母與好孩子共  </a:t>
            </a:r>
            <a:endParaRPr lang="en-US" altLang="zh-TW" sz="4800" b="1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zh-TW" altLang="en-US" sz="4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同成長</a:t>
            </a:r>
            <a:endParaRPr lang="en-US" altLang="zh-TW" sz="4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b="1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b="1" dirty="0" smtClean="0">
                <a:latin typeface="+mj-lt"/>
                <a:ea typeface="+mj-ea"/>
                <a:cs typeface="+mj-cs"/>
              </a:rPr>
              <a:t>1-</a:t>
            </a:r>
            <a:r>
              <a:rPr lang="zh-TW" altLang="en-US" sz="4800" b="1" dirty="0" smtClean="0">
                <a:latin typeface="+mj-lt"/>
                <a:ea typeface="+mj-ea"/>
                <a:cs typeface="+mj-cs"/>
              </a:rPr>
              <a:t>為人父母，你準備好了嗎</a:t>
            </a:r>
            <a:endParaRPr lang="en-US" altLang="zh-TW" sz="4800" b="1" dirty="0" smtClean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1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596" y="1571612"/>
            <a:ext cx="7858180" cy="1571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/>
              <a:t>2</a:t>
            </a:r>
            <a:r>
              <a:rPr lang="zh-TW" altLang="en-US" b="1" dirty="0" smtClean="0"/>
              <a:t>、</a:t>
            </a:r>
            <a:r>
              <a:rPr lang="zh-TW" altLang="en-US" b="1" dirty="0" smtClean="0">
                <a:hlinkClick r:id="rId2" action="ppaction://hlinkfile"/>
              </a:rPr>
              <a:t>一噸言教不如一兩身教</a:t>
            </a:r>
            <a:br>
              <a:rPr lang="zh-TW" altLang="en-US" b="1" dirty="0" smtClean="0">
                <a:hlinkClick r:id="rId2" action="ppaction://hlinkfile"/>
              </a:rPr>
            </a:br>
            <a:endParaRPr lang="zh-TW" altLang="en-US" dirty="0"/>
          </a:p>
        </p:txBody>
      </p:sp>
      <p:pic>
        <p:nvPicPr>
          <p:cNvPr id="8" name="內容版面配置區 7" descr="60825.b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1472" y="1857364"/>
            <a:ext cx="7715304" cy="43965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872208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+mj-ea"/>
              </a:rPr>
              <a:t>做孩子的領路人：</a:t>
            </a:r>
            <a:r>
              <a:rPr lang="en-US" altLang="zh-TW" sz="4000" dirty="0" smtClean="0">
                <a:latin typeface="+mj-ea"/>
              </a:rPr>
              <a:t/>
            </a:r>
            <a:br>
              <a:rPr lang="en-US" altLang="zh-TW" sz="4000" dirty="0" smtClean="0">
                <a:latin typeface="+mj-ea"/>
              </a:rPr>
            </a:br>
            <a:r>
              <a:rPr lang="zh-TW" altLang="en-US" sz="4800" b="1" dirty="0" smtClean="0">
                <a:solidFill>
                  <a:srgbClr val="FF0000"/>
                </a:solidFill>
              </a:rPr>
              <a:t>守則一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/>
            </a:r>
            <a:br>
              <a:rPr lang="en-US" altLang="zh-TW" sz="4800" b="1" dirty="0" smtClean="0">
                <a:solidFill>
                  <a:srgbClr val="FF0000"/>
                </a:solidFill>
              </a:rPr>
            </a:br>
            <a:r>
              <a:rPr lang="zh-TW" altLang="en-US" sz="4800" b="1" dirty="0" smtClean="0">
                <a:solidFill>
                  <a:srgbClr val="FF0000"/>
                </a:solidFill>
              </a:rPr>
              <a:t>好父母與好孩子共同成長</a:t>
            </a:r>
            <a:r>
              <a:rPr lang="en-US" altLang="zh-TW" sz="4800" b="1" dirty="0" smtClean="0">
                <a:solidFill>
                  <a:srgbClr val="FF0000"/>
                </a:solidFill>
              </a:rPr>
              <a:t/>
            </a:r>
            <a:br>
              <a:rPr lang="en-US" altLang="zh-TW" sz="4800" b="1" dirty="0" smtClean="0">
                <a:solidFill>
                  <a:srgbClr val="FF0000"/>
                </a:solidFill>
              </a:rPr>
            </a:br>
            <a:endParaRPr lang="zh-TW" altLang="en-US" sz="4800" b="1" dirty="0"/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3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、不要忽略兒童的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“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心裡貧窮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”</a:t>
            </a:r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4</a:t>
            </a:r>
            <a:r>
              <a:rPr lang="zh-TW" altLang="en-US" sz="4800" dirty="0" smtClean="0"/>
              <a:t>、</a:t>
            </a:r>
            <a:r>
              <a:rPr lang="zh-TW" altLang="en-US" sz="4800" dirty="0" smtClean="0">
                <a:hlinkClick r:id="rId2" action="ppaction://hlinkfile"/>
              </a:rPr>
              <a:t>孩子的心理</a:t>
            </a:r>
            <a:r>
              <a:rPr lang="en-US" altLang="zh-TW" sz="4800" dirty="0" smtClean="0">
                <a:hlinkClick r:id="rId2" action="ppaction://hlinkfile"/>
              </a:rPr>
              <a:t>-</a:t>
            </a:r>
            <a:r>
              <a:rPr lang="zh-TW" altLang="en-US" sz="4800" dirty="0" smtClean="0">
                <a:hlinkClick r:id="rId2" action="ppaction://hlinkfile"/>
              </a:rPr>
              <a:t>父母形象的折射</a:t>
            </a:r>
            <a:endParaRPr lang="zh-TW" altLang="en-US" sz="4800" dirty="0" smtClean="0"/>
          </a:p>
          <a:p>
            <a:pPr>
              <a:spcBef>
                <a:spcPct val="0"/>
              </a:spcBef>
              <a:buNone/>
            </a:pPr>
            <a:endParaRPr lang="en-US" altLang="zh-TW" sz="60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+mj-ea"/>
              </a:rPr>
              <a:t>做孩子的領路人：</a:t>
            </a:r>
            <a:r>
              <a:rPr lang="en-US" altLang="zh-TW" sz="4000" dirty="0" smtClean="0">
                <a:latin typeface="+mj-ea"/>
              </a:rPr>
              <a:t/>
            </a:r>
            <a:br>
              <a:rPr lang="en-US" altLang="zh-TW" sz="4000" dirty="0" smtClean="0">
                <a:latin typeface="+mj-ea"/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守則一</a:t>
            </a:r>
            <a:r>
              <a:rPr lang="en-US" altLang="zh-TW" sz="4800" b="1" dirty="0">
                <a:solidFill>
                  <a:srgbClr val="FF0000"/>
                </a:solidFill>
              </a:rPr>
              <a:t/>
            </a:r>
            <a:br>
              <a:rPr lang="en-US" altLang="zh-TW" sz="4800" b="1" dirty="0">
                <a:solidFill>
                  <a:srgbClr val="FF0000"/>
                </a:solidFill>
              </a:rPr>
            </a:br>
            <a:r>
              <a:rPr lang="zh-TW" altLang="en-US" sz="4800" b="1" dirty="0">
                <a:solidFill>
                  <a:srgbClr val="FF0000"/>
                </a:solidFill>
              </a:rPr>
              <a:t>好父母與好孩子共同成長</a:t>
            </a:r>
          </a:p>
        </p:txBody>
      </p:sp>
      <p:sp>
        <p:nvSpPr>
          <p:cNvPr id="5" name="副標題 4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40303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>
                <a:latin typeface="+mj-lt"/>
                <a:ea typeface="+mj-ea"/>
                <a:cs typeface="+mj-cs"/>
              </a:rPr>
              <a:t>5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、教育孩子從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“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心</a:t>
            </a:r>
            <a:r>
              <a:rPr lang="en-US" altLang="zh-TW" sz="4800" dirty="0" smtClean="0">
                <a:latin typeface="+mj-lt"/>
                <a:ea typeface="+mj-ea"/>
                <a:cs typeface="+mj-cs"/>
              </a:rPr>
              <a:t>”</a:t>
            </a:r>
            <a:r>
              <a:rPr lang="zh-TW" altLang="en-US" sz="4800" dirty="0" smtClean="0">
                <a:latin typeface="+mj-lt"/>
                <a:ea typeface="+mj-ea"/>
                <a:cs typeface="+mj-cs"/>
              </a:rPr>
              <a:t>開始</a:t>
            </a:r>
            <a:endParaRPr lang="en-US" altLang="zh-TW" sz="48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6</a:t>
            </a:r>
            <a:r>
              <a:rPr lang="zh-TW" altLang="en-US" sz="4800" dirty="0" smtClean="0"/>
              <a:t>、給孩子一個完整的家</a:t>
            </a: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endParaRPr lang="en-US" altLang="zh-TW" sz="4800" dirty="0" smtClean="0"/>
          </a:p>
          <a:p>
            <a:pPr>
              <a:spcBef>
                <a:spcPct val="0"/>
              </a:spcBef>
              <a:buNone/>
            </a:pPr>
            <a:r>
              <a:rPr lang="en-US" altLang="zh-TW" sz="4800" dirty="0" smtClean="0"/>
              <a:t>7</a:t>
            </a:r>
            <a:r>
              <a:rPr lang="zh-TW" altLang="en-US" sz="4800" dirty="0" smtClean="0"/>
              <a:t>、和孩子一起成長</a:t>
            </a:r>
          </a:p>
          <a:p>
            <a:pPr>
              <a:spcBef>
                <a:spcPct val="0"/>
              </a:spcBef>
              <a:buNone/>
            </a:pPr>
            <a:endParaRPr lang="en-US" altLang="zh-TW" sz="6000" dirty="0" smtClean="0"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endParaRPr lang="zh-TW" altLang="en-US" sz="6000" dirty="0">
              <a:latin typeface="+mj-lt"/>
              <a:ea typeface="+mj-ea"/>
              <a:cs typeface="+mj-cs"/>
            </a:endParaRPr>
          </a:p>
          <a:p>
            <a:pPr marL="0" indent="0">
              <a:spcBef>
                <a:spcPts val="1200"/>
              </a:spcBef>
              <a:buNone/>
            </a:pPr>
            <a:endParaRPr lang="zh-TW" altLang="en-US" sz="5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323528" y="1412776"/>
            <a:ext cx="882047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sz="4200" i="1" dirty="0">
              <a:solidFill>
                <a:srgbClr val="66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57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TW" sz="6000" dirty="0" smtClean="0"/>
              <a:t>Q~A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87624" y="3068960"/>
            <a:ext cx="8229600" cy="1180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你準備好了嗎？</a:t>
            </a: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5927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5400" dirty="0" smtClean="0"/>
          </a:p>
          <a:p>
            <a:pPr marL="0" indent="0">
              <a:buNone/>
            </a:pPr>
            <a:r>
              <a:rPr lang="en-US" altLang="zh-TW" sz="5400" dirty="0" smtClean="0"/>
              <a:t>Q1</a:t>
            </a:r>
            <a:r>
              <a:rPr lang="zh-TW" altLang="en-US" sz="5400" dirty="0" smtClean="0"/>
              <a:t>：嚴重酗酒的家人又喜愛賭博的習慣，家人如何的幫助？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8881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523</Words>
  <Application>Microsoft Office PowerPoint</Application>
  <PresentationFormat>如螢幕大小 (4:3)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Office 佈景主題</vt:lpstr>
      <vt:lpstr>自我介紹 </vt:lpstr>
      <vt:lpstr>如何做孩子的領路人 </vt:lpstr>
      <vt:lpstr>何謂領路人 </vt:lpstr>
      <vt:lpstr>做孩子的領路人：好父母七件守則 </vt:lpstr>
      <vt:lpstr>2、一噸言教不如一兩身教 </vt:lpstr>
      <vt:lpstr>做孩子的領路人： 守則一 好父母與好孩子共同成長 </vt:lpstr>
      <vt:lpstr>做孩子的領路人： 守則一 好父母與好孩子共同成長</vt:lpstr>
      <vt:lpstr>Q~A</vt:lpstr>
      <vt:lpstr>PowerPoint 簡報</vt:lpstr>
      <vt:lpstr>PowerPoint 簡報</vt:lpstr>
      <vt:lpstr>PowerPoint 簡報</vt:lpstr>
      <vt:lpstr>PowerPoint 簡報</vt:lpstr>
      <vt:lpstr>守則二 繞開擋在孩子成長路上的絆腳石</vt:lpstr>
      <vt:lpstr> </vt:lpstr>
      <vt:lpstr>守則二 繞開擋在孩子成長路上的絆腳石</vt:lpstr>
      <vt:lpstr> </vt:lpstr>
      <vt:lpstr>守則三、 以心交心，做一個民主共贏的好父母  </vt:lpstr>
      <vt:lpstr>守則三、以心交心，做一個民主共贏的好父母  </vt:lpstr>
      <vt:lpstr>守則四、 反思教育方式，給孩子沒有禁區的生活  </vt:lpstr>
      <vt:lpstr>守則四 反思教育方式，給孩子沒有禁區的生活  </vt:lpstr>
      <vt:lpstr>守則五 早育早慧，發掘孩子的學習潛力  </vt:lpstr>
      <vt:lpstr>PowerPoint 簡報</vt:lpstr>
      <vt:lpstr> 謝謝大家聆聽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Agnes</dc:creator>
  <cp:lastModifiedBy>中區辦事處-全正明</cp:lastModifiedBy>
  <cp:revision>88</cp:revision>
  <cp:lastPrinted>2014-11-04T09:58:08Z</cp:lastPrinted>
  <dcterms:created xsi:type="dcterms:W3CDTF">2014-09-13T04:15:31Z</dcterms:created>
  <dcterms:modified xsi:type="dcterms:W3CDTF">2014-11-04T09:59:37Z</dcterms:modified>
</cp:coreProperties>
</file>