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embeddedFontLst>
    <p:embeddedFont>
      <p:font typeface="Candara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2" roundtripDataSignature="AMtx7mglvFLbwCdOVbdV+fe5m61dz3cm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andara-boldItalic.fntdata"/><Relationship Id="rId10" Type="http://schemas.openxmlformats.org/officeDocument/2006/relationships/font" Target="fonts/Candara-italic.fntdata"/><Relationship Id="rId12" Type="http://customschemas.google.com/relationships/presentationmetadata" Target="metadata"/><Relationship Id="rId9" Type="http://schemas.openxmlformats.org/officeDocument/2006/relationships/font" Target="fonts/Candar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andar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25" name="Google Shape;25;p4"/>
          <p:cNvSpPr txBox="1"/>
          <p:nvPr>
            <p:ph idx="2" type="body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26" name="Google Shape;26;p4"/>
          <p:cNvSpPr txBox="1"/>
          <p:nvPr>
            <p:ph idx="3" type="body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i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27" name="Google Shape;27;p4"/>
          <p:cNvSpPr txBox="1"/>
          <p:nvPr>
            <p:ph idx="4" type="body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3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3"/>
          <p:cNvSpPr txBox="1"/>
          <p:nvPr>
            <p:ph idx="1" type="body"/>
          </p:nvPr>
        </p:nvSpPr>
        <p:spPr>
          <a:xfrm rot="5400000">
            <a:off x="2850886" y="696648"/>
            <a:ext cx="3450696" cy="74083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*"/>
              <a:defRPr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SzPts val="2200"/>
              <a:buChar char="*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6" name="Google Shape;116;p13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3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3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showMasterSp="0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21" name="Google Shape;121;p14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4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4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pSp>
        <p:nvGrpSpPr>
          <p:cNvPr id="124" name="Google Shape;124;p14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25" name="Google Shape;125;p14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30" name="Google Shape;130;p14"/>
          <p:cNvSpPr txBox="1"/>
          <p:nvPr>
            <p:ph type="title"/>
          </p:nvPr>
        </p:nvSpPr>
        <p:spPr>
          <a:xfrm rot="5400000">
            <a:off x="5414434" y="2662767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ndara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4"/>
          <p:cNvSpPr txBox="1"/>
          <p:nvPr>
            <p:ph idx="1" type="body"/>
          </p:nvPr>
        </p:nvSpPr>
        <p:spPr>
          <a:xfrm rot="5400000">
            <a:off x="1223433" y="681567"/>
            <a:ext cx="448733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*"/>
              <a:defRPr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*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*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36" name="Google Shape;36;p5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showMasterSp="0" type="title">
  <p:cSld name="TITL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39" name="Google Shape;39;p6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40" name="Google Shape;40;p6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41" name="Google Shape;41;p6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42" name="Google Shape;42;p6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43" name="Google Shape;43;p6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44" name="Google Shape;44;p6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45" name="Google Shape;45;p6"/>
          <p:cNvSpPr txBox="1"/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" type="subTitle"/>
          </p:nvPr>
        </p:nvSpPr>
        <p:spPr>
          <a:xfrm>
            <a:off x="1371600" y="3556001"/>
            <a:ext cx="6400800" cy="14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showMasterSp="0" type="secHead">
  <p:cSld name="SECTION_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2" name="Google Shape;52;p7"/>
          <p:cNvSpPr/>
          <p:nvPr/>
        </p:nvSpPr>
        <p:spPr>
          <a:xfrm>
            <a:off x="6047438" y="4203592"/>
            <a:ext cx="2876429" cy="714026"/>
          </a:xfrm>
          <a:custGeom>
            <a:rect b="b" l="l" r="r" t="t"/>
            <a:pathLst>
              <a:path extrusionOk="0" h="640" w="2706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2619320" y="4075290"/>
            <a:ext cx="5544515" cy="850138"/>
          </a:xfrm>
          <a:custGeom>
            <a:rect b="b" l="l" r="r" t="t"/>
            <a:pathLst>
              <a:path extrusionOk="0" h="762" w="5216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2828728" y="4087562"/>
            <a:ext cx="5467980" cy="774272"/>
          </a:xfrm>
          <a:custGeom>
            <a:rect b="b" l="l" r="r" t="t"/>
            <a:pathLst>
              <a:path extrusionOk="0" h="694" w="514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5" name="Google Shape;55;p7"/>
          <p:cNvSpPr/>
          <p:nvPr/>
        </p:nvSpPr>
        <p:spPr>
          <a:xfrm>
            <a:off x="5609489" y="4074174"/>
            <a:ext cx="3308000" cy="651549"/>
          </a:xfrm>
          <a:custGeom>
            <a:rect b="b" l="l" r="r" t="t"/>
            <a:pathLst>
              <a:path extrusionOk="0" h="584" w="3112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6" name="Google Shape;56;p7"/>
          <p:cNvSpPr/>
          <p:nvPr/>
        </p:nvSpPr>
        <p:spPr>
          <a:xfrm>
            <a:off x="211665" y="4058555"/>
            <a:ext cx="8723376" cy="1329874"/>
          </a:xfrm>
          <a:custGeom>
            <a:rect b="b" l="l" r="r" t="t"/>
            <a:pathLst>
              <a:path extrusionOk="0" h="1192" w="8196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7" name="Google Shape;57;p7"/>
          <p:cNvSpPr txBox="1"/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" type="body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9" name="Google Shape;59;p7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67" name="Google Shape;67;p8"/>
          <p:cNvSpPr txBox="1"/>
          <p:nvPr>
            <p:ph idx="1" type="body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2" type="body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showMasterSp="0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76" name="Google Shape;76;p10"/>
          <p:cNvGrpSpPr/>
          <p:nvPr/>
        </p:nvGrpSpPr>
        <p:grpSpPr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7" name="Google Shape;77;p10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8" name="Google Shape;78;p10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9" name="Google Shape;79;p10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0" name="Google Shape;80;p10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1" name="Google Shape;81;p10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82" name="Google Shape;82;p10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0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0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showMasterSp="0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87" name="Google Shape;87;p11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90" name="Google Shape;90;p11"/>
          <p:cNvSpPr txBox="1"/>
          <p:nvPr>
            <p:ph idx="1" type="body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grpSp>
        <p:nvGrpSpPr>
          <p:cNvPr id="91" name="Google Shape;91;p11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92" name="Google Shape;92;p11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3" name="Google Shape;93;p11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4" name="Google Shape;94;p11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5" name="Google Shape;95;p11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6" name="Google Shape;96;p11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97" name="Google Shape;97;p11"/>
          <p:cNvSpPr txBox="1"/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ndara"/>
              <a:buNone/>
              <a:defRPr sz="32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1"/>
          <p:cNvSpPr txBox="1"/>
          <p:nvPr>
            <p:ph idx="2" type="body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68300" lvl="0" marL="45720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Char char="*"/>
              <a:defRPr sz="2200">
                <a:solidFill>
                  <a:schemeClr val="dk2"/>
                </a:solidFill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*"/>
              <a:defRPr sz="2000">
                <a:solidFill>
                  <a:schemeClr val="dk2"/>
                </a:solidFill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*"/>
              <a:defRPr sz="1800">
                <a:solidFill>
                  <a:schemeClr val="dk2"/>
                </a:solidFill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5pPr>
            <a:lvl6pPr indent="-355600" lvl="5" marL="27432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6pPr>
            <a:lvl7pPr indent="-355600" lvl="6" marL="32004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8pPr>
            <a:lvl9pPr indent="-355600" lvl="8" marL="41148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showMasterSp="0" type="picTx">
  <p:cSld name="PICTURE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01" name="Google Shape;101;p12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2" name="Google Shape;102;p12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3" name="Google Shape;103;p12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4" name="Google Shape;104;p12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5" name="Google Shape;105;p12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6" name="Google Shape;106;p12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07" name="Google Shape;107;p12"/>
          <p:cNvSpPr txBox="1"/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ndara"/>
              <a:buNone/>
              <a:defRPr b="0" sz="28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2"/>
          <p:cNvSpPr txBox="1"/>
          <p:nvPr>
            <p:ph idx="1" type="body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9" name="Google Shape;109;p12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2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2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12" name="Google Shape;112;p12"/>
          <p:cNvSpPr/>
          <p:nvPr>
            <p:ph idx="2" type="pic"/>
          </p:nvPr>
        </p:nvSpPr>
        <p:spPr>
          <a:xfrm>
            <a:off x="838200" y="1371600"/>
            <a:ext cx="3566160" cy="2926080"/>
          </a:xfrm>
          <a:prstGeom prst="roundRect">
            <a:avLst>
              <a:gd fmla="val 3924" name="adj"/>
            </a:avLst>
          </a:prstGeom>
          <a:solidFill>
            <a:schemeClr val="accent1"/>
          </a:solidFill>
          <a:ln>
            <a:noFill/>
          </a:ln>
          <a:effectLst>
            <a:reflection blurRad="0" dir="5400000" dist="5000" endA="0" endPos="30000" kx="0" rotWithShape="0" algn="bl" stA="30000" stPos="0" sy="-100000" ky="0"/>
          </a:effectLst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fmla="val 3362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1" name="Google Shape;11;p3"/>
          <p:cNvGrpSpPr/>
          <p:nvPr/>
        </p:nvGrpSpPr>
        <p:grpSpPr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2" name="Google Shape;12;p3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3" name="Google Shape;13;p3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4" name="Google Shape;14;p3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5" name="Google Shape;15;p3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7" name="Google Shape;17;p3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"/>
          <p:cNvSpPr txBox="1"/>
          <p:nvPr>
            <p:ph type="title"/>
          </p:nvPr>
        </p:nvSpPr>
        <p:spPr>
          <a:xfrm>
            <a:off x="493204" y="2564904"/>
            <a:ext cx="8399276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400"/>
              <a:buFont typeface="Candara"/>
              <a:buNone/>
            </a:pPr>
            <a:r>
              <a:rPr lang="zh-TW" sz="5400">
                <a:solidFill>
                  <a:srgbClr val="C00000"/>
                </a:solidFill>
              </a:rPr>
              <a:t>陪伴學生族語認證的學習</a:t>
            </a:r>
            <a:endParaRPr sz="5400">
              <a:solidFill>
                <a:srgbClr val="C00000"/>
              </a:solidFill>
            </a:endParaRPr>
          </a:p>
        </p:txBody>
      </p:sp>
      <p:sp>
        <p:nvSpPr>
          <p:cNvPr id="137" name="Google Shape;137;p1"/>
          <p:cNvSpPr txBox="1"/>
          <p:nvPr>
            <p:ph idx="1" type="body"/>
          </p:nvPr>
        </p:nvSpPr>
        <p:spPr>
          <a:xfrm>
            <a:off x="2699792" y="4149080"/>
            <a:ext cx="3822192" cy="19030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b="1" lang="zh-TW" sz="4000">
                <a:solidFill>
                  <a:srgbClr val="7030A0"/>
                </a:solidFill>
              </a:rPr>
              <a:t>時    間：112.4.25</a:t>
            </a:r>
            <a:endParaRPr/>
          </a:p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SzPts val="4000"/>
              <a:buNone/>
            </a:pPr>
            <a:r>
              <a:rPr b="1" lang="zh-TW" sz="4000">
                <a:solidFill>
                  <a:srgbClr val="7030A0"/>
                </a:solidFill>
              </a:rPr>
              <a:t>地    點：會議室</a:t>
            </a:r>
            <a:endParaRPr b="1" sz="4000">
              <a:solidFill>
                <a:srgbClr val="7030A0"/>
              </a:solidFill>
            </a:endParaRPr>
          </a:p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SzPts val="4000"/>
              <a:buNone/>
            </a:pPr>
            <a:r>
              <a:rPr b="1" lang="zh-TW" sz="4000">
                <a:solidFill>
                  <a:srgbClr val="7030A0"/>
                </a:solidFill>
              </a:rPr>
              <a:t>報告人：史新健</a:t>
            </a:r>
            <a:endParaRPr b="1" sz="4000">
              <a:solidFill>
                <a:srgbClr val="7030A0"/>
              </a:solidFill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683568" y="620688"/>
            <a:ext cx="784887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rPr>
              <a:t>信義鄉豐丘國小推動族語教學研習</a:t>
            </a:r>
            <a:endParaRPr sz="40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"/>
          <p:cNvSpPr txBox="1"/>
          <p:nvPr>
            <p:ph idx="1" type="body"/>
          </p:nvPr>
        </p:nvSpPr>
        <p:spPr>
          <a:xfrm>
            <a:off x="971600" y="2276872"/>
            <a:ext cx="7408333" cy="42367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3200"/>
              <a:buChar char="*"/>
            </a:pPr>
            <a:r>
              <a:rPr lang="zh-TW" sz="3200">
                <a:solidFill>
                  <a:srgbClr val="7030A0"/>
                </a:solidFill>
              </a:rPr>
              <a:t>1. 通過率有進步的空間？未來有需求。</a:t>
            </a:r>
            <a:endParaRPr sz="3200">
              <a:solidFill>
                <a:srgbClr val="7030A0"/>
              </a:solidFill>
            </a:endParaRPr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SzPts val="3200"/>
              <a:buChar char="*"/>
            </a:pPr>
            <a:r>
              <a:rPr lang="zh-TW" sz="3200">
                <a:solidFill>
                  <a:srgbClr val="7030A0"/>
                </a:solidFill>
              </a:rPr>
              <a:t>2.推動全校師生熟悉認證的測驗歷程？</a:t>
            </a:r>
            <a:endParaRPr sz="3200">
              <a:solidFill>
                <a:srgbClr val="7030A0"/>
              </a:solidFill>
            </a:endParaRPr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SzPts val="3200"/>
              <a:buChar char="*"/>
            </a:pPr>
            <a:r>
              <a:rPr lang="zh-TW" sz="3200">
                <a:solidFill>
                  <a:srgbClr val="7030A0"/>
                </a:solidFill>
              </a:rPr>
              <a:t>3.如何準備族語認證？</a:t>
            </a:r>
            <a:endParaRPr sz="3200">
              <a:solidFill>
                <a:srgbClr val="7030A0"/>
              </a:solidFill>
            </a:endParaRPr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SzPts val="3200"/>
              <a:buChar char="*"/>
            </a:pPr>
            <a:r>
              <a:rPr lang="zh-TW" sz="3200">
                <a:solidFill>
                  <a:srgbClr val="7030A0"/>
                </a:solidFill>
              </a:rPr>
              <a:t>4.如何運用族語e樂園中的族語教材？</a:t>
            </a:r>
            <a:endParaRPr sz="3200">
              <a:solidFill>
                <a:srgbClr val="7030A0"/>
              </a:solidFill>
            </a:endParaRPr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SzPts val="3200"/>
              <a:buChar char="*"/>
            </a:pPr>
            <a:r>
              <a:rPr lang="zh-TW" sz="3200">
                <a:solidFill>
                  <a:srgbClr val="7030A0"/>
                </a:solidFill>
              </a:rPr>
              <a:t>4.班級或學校行政如何規劃練習時間？</a:t>
            </a:r>
            <a:endParaRPr sz="3200">
              <a:solidFill>
                <a:srgbClr val="7030A0"/>
              </a:solidFill>
            </a:endParaRPr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SzPts val="3200"/>
              <a:buChar char="*"/>
            </a:pPr>
            <a:r>
              <a:rPr lang="zh-TW" sz="3200">
                <a:solidFill>
                  <a:srgbClr val="7030A0"/>
                </a:solidFill>
              </a:rPr>
              <a:t>6.學習如何線上自學？</a:t>
            </a:r>
            <a:endParaRPr sz="3200">
              <a:solidFill>
                <a:srgbClr val="7030A0"/>
              </a:solidFill>
            </a:endParaRPr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SzPts val="3200"/>
              <a:buChar char="*"/>
            </a:pPr>
            <a:r>
              <a:rPr lang="zh-TW" sz="3200">
                <a:solidFill>
                  <a:srgbClr val="7030A0"/>
                </a:solidFill>
              </a:rPr>
              <a:t>7.其他：</a:t>
            </a:r>
            <a:endParaRPr sz="3200">
              <a:solidFill>
                <a:srgbClr val="7030A0"/>
              </a:solidFill>
            </a:endParaRPr>
          </a:p>
          <a:p>
            <a:pPr indent="-121920" lvl="0" marL="274320" rtl="0" algn="l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44" name="Google Shape;144;p2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zh-TW"/>
              <a:t>分享大綱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波形">
  <a:themeElements>
    <a:clrScheme name="波形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2022-04-25T06:49:19Z</dcterms:created>
  <dc:creator>史新健</dc:creator>
</cp:coreProperties>
</file>