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Poiret One"/>
      <p:regular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24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hDTQzyTgJy6xqxbLw5ULQuOq+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24" orient="horz"/>
        <p:guide pos="38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oiretOne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+ SubTitle_Footer">
  <p:cSld name="Main Title+ SubTitle_Foot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Montserrat"/>
              <a:buNone/>
              <a:defRPr b="1" sz="3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865"/>
              <a:buNone/>
              <a:defRPr b="1" sz="1865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87" name="Google Shape;87;p21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88" name="Google Shape;88;p21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89" name="Google Shape;89;p2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" name="Google Shape;90;p2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1" name="Google Shape;91;p21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92" name="Google Shape;92;p21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93" name="Google Shape;93;p2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4" name="Google Shape;94;p2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" name="Google Shape;95;p21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rgbClr val="3E69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97" name="Google Shape;97;p21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ctr">
              <a:spcBef>
                <a:spcPts val="0"/>
              </a:spcBef>
              <a:buNone/>
              <a:defRPr b="1" sz="133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空白">
  <p:cSld name="2_空白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" name="Google Shape;108;p23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空白">
  <p:cSld name="3_空白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25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空白">
  <p:cSld name="5_空白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" name="Google Shape;123;p26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空白">
  <p:cSld name="6_空白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空白">
  <p:cSld name="7_空白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3" name="Google Shape;133;p28"/>
          <p:cNvSpPr txBox="1"/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B878"/>
              </a:buClr>
              <a:buSzPts val="3200"/>
              <a:buFont typeface="Noto Sans Symbols"/>
              <a:buChar char="✔"/>
              <a:defRPr b="1" sz="3200">
                <a:solidFill>
                  <a:srgbClr val="77B8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0346" y="230544"/>
            <a:ext cx="7531331" cy="7531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/>
          <p:nvPr/>
        </p:nvSpPr>
        <p:spPr>
          <a:xfrm>
            <a:off x="5835645" y="2224844"/>
            <a:ext cx="57246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豐丘國小校本課程</a:t>
            </a:r>
            <a:endParaRPr b="1" i="0" sz="5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實作教師分享</a:t>
            </a:r>
            <a:endParaRPr b="1" i="0" sz="5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5678267" y="4032461"/>
            <a:ext cx="2423426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分享人: 吳臻育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8590424" y="4047275"/>
            <a:ext cx="26247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分享日期：202</a:t>
            </a:r>
            <a:r>
              <a:rPr lang="zh-TW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2.09.08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9289" y="3095382"/>
            <a:ext cx="6062027" cy="7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3800" y="2147749"/>
            <a:ext cx="6062027" cy="7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1526" y="-13701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"/>
          <p:cNvGrpSpPr/>
          <p:nvPr/>
        </p:nvGrpSpPr>
        <p:grpSpPr>
          <a:xfrm>
            <a:off x="3590568" y="463992"/>
            <a:ext cx="5213316" cy="1031890"/>
            <a:chOff x="7038412" y="5298115"/>
            <a:chExt cx="3099874" cy="517828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fmla="val 50000" name="adj"/>
                </a:avLst>
              </a:prstGeom>
              <a:solidFill>
                <a:srgbClr val="F3F3F3"/>
              </a:solidFill>
              <a:ln cap="flat" cmpd="sng" w="222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22225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54" name="Google Shape;154;p2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5" name="Google Shape;155;p2"/>
          <p:cNvSpPr txBox="1"/>
          <p:nvPr/>
        </p:nvSpPr>
        <p:spPr>
          <a:xfrm>
            <a:off x="4194257" y="476356"/>
            <a:ext cx="4005932" cy="683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0" lang="zh-TW" sz="360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分享大綱</a:t>
            </a:r>
            <a:endParaRPr b="0" sz="3600" u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260411" y="3970299"/>
            <a:ext cx="283083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u="sng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本次公開觀課課程設計</a:t>
            </a:r>
            <a:endParaRPr sz="32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3509198" y="3984496"/>
            <a:ext cx="2120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實施</a:t>
            </a:r>
            <a:endParaRPr sz="32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6531338" y="4006086"/>
            <a:ext cx="22644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效果及省思</a:t>
            </a:r>
            <a:endParaRPr sz="32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9327121" y="4027676"/>
            <a:ext cx="22644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教師後續作為/未來課程發展</a:t>
            </a:r>
            <a:endParaRPr sz="32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0" name="Google Shape;160;p2"/>
          <p:cNvGrpSpPr/>
          <p:nvPr/>
        </p:nvGrpSpPr>
        <p:grpSpPr>
          <a:xfrm>
            <a:off x="9674578" y="2446144"/>
            <a:ext cx="1556194" cy="1556194"/>
            <a:chOff x="9674578" y="2446144"/>
            <a:chExt cx="1556194" cy="1556194"/>
          </a:xfrm>
        </p:grpSpPr>
        <p:grpSp>
          <p:nvGrpSpPr>
            <p:cNvPr id="161" name="Google Shape;161;p2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62" name="Google Shape;162;p2"/>
              <p:cNvSpPr/>
              <p:nvPr/>
            </p:nvSpPr>
            <p:spPr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0"/>
              </a:gradFill>
              <a:ln cap="flat" cmpd="sng" w="25400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55600" rotWithShape="0" algn="tl" dir="2700000" dist="88900">
                  <a:srgbClr val="000000">
                    <a:alpha val="2784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4D7B00"/>
                  </a:gs>
                </a:gsLst>
                <a:lin ang="2700000" scaled="0"/>
              </a:gradFill>
              <a:ln cap="flat" cmpd="sng" w="25400">
                <a:solidFill>
                  <a:srgbClr val="4D7B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14300">
                  <a:srgbClr val="000000">
                    <a:alpha val="2470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64" name="Google Shape;164;p2"/>
            <p:cNvSpPr/>
            <p:nvPr/>
          </p:nvSpPr>
          <p:spPr>
            <a:xfrm>
              <a:off x="10262139" y="2880262"/>
              <a:ext cx="400923" cy="592899"/>
            </a:xfrm>
            <a:custGeom>
              <a:rect b="b" l="l" r="r" t="t"/>
              <a:pathLst>
                <a:path extrusionOk="0" h="467" w="316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3843955" y="2446144"/>
            <a:ext cx="1556194" cy="1556194"/>
            <a:chOff x="3843955" y="2446144"/>
            <a:chExt cx="1556194" cy="1556194"/>
          </a:xfrm>
        </p:grpSpPr>
        <p:grpSp>
          <p:nvGrpSpPr>
            <p:cNvPr id="166" name="Google Shape;166;p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67" name="Google Shape;167;p2"/>
              <p:cNvSpPr/>
              <p:nvPr/>
            </p:nvSpPr>
            <p:spPr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0"/>
              </a:gradFill>
              <a:ln cap="flat" cmpd="sng" w="25400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55600" rotWithShape="0" algn="tl" dir="2700000" dist="88900">
                  <a:srgbClr val="000000">
                    <a:alpha val="2784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517629"/>
                  </a:gs>
                </a:gsLst>
                <a:lin ang="2700000" scaled="0"/>
              </a:gradFill>
              <a:ln cap="flat" cmpd="sng" w="25400">
                <a:solidFill>
                  <a:srgbClr val="51762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14300">
                  <a:srgbClr val="000000">
                    <a:alpha val="2470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69" name="Google Shape;169;p2"/>
            <p:cNvGrpSpPr/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</p:grpSpPr>
          <p:sp>
            <p:nvSpPr>
              <p:cNvPr id="170" name="Google Shape;170;p2"/>
              <p:cNvSpPr/>
              <p:nvPr/>
            </p:nvSpPr>
            <p:spPr>
              <a:xfrm>
                <a:off x="3897313" y="2016126"/>
                <a:ext cx="749300" cy="509588"/>
              </a:xfrm>
              <a:custGeom>
                <a:rect b="b" l="l" r="r" t="t"/>
                <a:pathLst>
                  <a:path extrusionOk="0" h="429" w="631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992563" y="2085976"/>
                <a:ext cx="228600" cy="52388"/>
              </a:xfrm>
              <a:custGeom>
                <a:rect b="b" l="l" r="r" t="t"/>
                <a:pathLst>
                  <a:path extrusionOk="0" h="44" w="192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992563" y="2151063"/>
                <a:ext cx="228600" cy="50800"/>
              </a:xfrm>
              <a:custGeom>
                <a:rect b="b" l="l" r="r" t="t"/>
                <a:pathLst>
                  <a:path extrusionOk="0" h="43" w="192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992563" y="2214563"/>
                <a:ext cx="230187" cy="50800"/>
              </a:xfrm>
              <a:custGeom>
                <a:rect b="b" l="l" r="r" t="t"/>
                <a:pathLst>
                  <a:path extrusionOk="0" h="43" w="19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992563" y="2278063"/>
                <a:ext cx="230187" cy="52388"/>
              </a:xfrm>
              <a:custGeom>
                <a:rect b="b" l="l" r="r" t="t"/>
                <a:pathLst>
                  <a:path extrusionOk="0" h="44" w="19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992563" y="2339976"/>
                <a:ext cx="230187" cy="55563"/>
              </a:xfrm>
              <a:custGeom>
                <a:rect b="b" l="l" r="r" t="t"/>
                <a:pathLst>
                  <a:path extrusionOk="0" h="47" w="194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321175" y="2085976"/>
                <a:ext cx="230187" cy="52388"/>
              </a:xfrm>
              <a:custGeom>
                <a:rect b="b" l="l" r="r" t="t"/>
                <a:pathLst>
                  <a:path extrusionOk="0" h="44" w="19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321175" y="2149476"/>
                <a:ext cx="230187" cy="53975"/>
              </a:xfrm>
              <a:custGeom>
                <a:rect b="b" l="l" r="r" t="t"/>
                <a:pathLst>
                  <a:path extrusionOk="0" h="45" w="194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321175" y="2214563"/>
                <a:ext cx="230187" cy="53975"/>
              </a:xfrm>
              <a:custGeom>
                <a:rect b="b" l="l" r="r" t="t"/>
                <a:pathLst>
                  <a:path extrusionOk="0" h="45" w="19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4321175" y="2278063"/>
                <a:ext cx="230187" cy="52388"/>
              </a:xfrm>
              <a:custGeom>
                <a:rect b="b" l="l" r="r" t="t"/>
                <a:pathLst>
                  <a:path extrusionOk="0" h="45" w="19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4321175" y="2343151"/>
                <a:ext cx="230187" cy="53975"/>
              </a:xfrm>
              <a:custGeom>
                <a:rect b="b" l="l" r="r" t="t"/>
                <a:pathLst>
                  <a:path extrusionOk="0" h="45" w="194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81" name="Google Shape;181;p2"/>
          <p:cNvGrpSpPr/>
          <p:nvPr/>
        </p:nvGrpSpPr>
        <p:grpSpPr>
          <a:xfrm>
            <a:off x="6839012" y="2446144"/>
            <a:ext cx="1556194" cy="1556194"/>
            <a:chOff x="6839012" y="2446144"/>
            <a:chExt cx="1556194" cy="1556194"/>
          </a:xfrm>
        </p:grpSpPr>
        <p:grpSp>
          <p:nvGrpSpPr>
            <p:cNvPr id="182" name="Google Shape;182;p2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183" name="Google Shape;183;p2"/>
              <p:cNvSpPr/>
              <p:nvPr/>
            </p:nvSpPr>
            <p:spPr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0"/>
              </a:gradFill>
              <a:ln cap="flat" cmpd="sng" w="25400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55600" rotWithShape="0" algn="tl" dir="2700000" dist="88900">
                  <a:srgbClr val="000000">
                    <a:alpha val="2784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rgbClr val="5F8632"/>
                  </a:gs>
                </a:gsLst>
                <a:lin ang="2700000" scaled="0"/>
              </a:gradFill>
              <a:ln cap="flat" cmpd="sng" w="25400">
                <a:solidFill>
                  <a:srgbClr val="5F863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14300">
                  <a:srgbClr val="000000">
                    <a:alpha val="2470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7356190" y="2831801"/>
              <a:ext cx="594186" cy="712675"/>
            </a:xfrm>
            <a:custGeom>
              <a:rect b="b" l="l" r="r" t="t"/>
              <a:pathLst>
                <a:path extrusionOk="0" h="548" w="456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997758" y="2442742"/>
            <a:ext cx="1556194" cy="1556194"/>
            <a:chOff x="997758" y="2442742"/>
            <a:chExt cx="1556194" cy="1556194"/>
          </a:xfrm>
        </p:grpSpPr>
        <p:grpSp>
          <p:nvGrpSpPr>
            <p:cNvPr id="187" name="Google Shape;187;p2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88" name="Google Shape;188;p2"/>
              <p:cNvSpPr/>
              <p:nvPr/>
            </p:nvSpPr>
            <p:spPr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0"/>
              </a:gradFill>
              <a:ln cap="flat" cmpd="sng" w="25400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55600" rotWithShape="0" algn="tl" dir="2700000" dist="88900">
                  <a:srgbClr val="000000">
                    <a:alpha val="2784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3E6922"/>
                  </a:gs>
                </a:gsLst>
                <a:lin ang="2700000" scaled="0"/>
              </a:gradFill>
              <a:ln cap="flat" cmpd="sng" w="25400">
                <a:solidFill>
                  <a:srgbClr val="3E692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14300">
                  <a:srgbClr val="000000">
                    <a:alpha val="2470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90" name="Google Shape;190;p2"/>
            <p:cNvSpPr/>
            <p:nvPr/>
          </p:nvSpPr>
          <p:spPr>
            <a:xfrm>
              <a:off x="1432097" y="2948295"/>
              <a:ext cx="677075" cy="554847"/>
            </a:xfrm>
            <a:custGeom>
              <a:rect b="b" l="l" r="r" t="t"/>
              <a:pathLst>
                <a:path extrusionOk="0" h="461" w="563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/>
          <p:nvPr/>
        </p:nvSpPr>
        <p:spPr>
          <a:xfrm>
            <a:off x="890350" y="1114056"/>
            <a:ext cx="738792" cy="7508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5086559" y="1726373"/>
            <a:ext cx="544356" cy="44626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984209" y="2704853"/>
            <a:ext cx="544356" cy="44626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9" name="Google Shape;199;p3"/>
          <p:cNvCxnSpPr/>
          <p:nvPr/>
        </p:nvCxnSpPr>
        <p:spPr>
          <a:xfrm flipH="1" rot="10800000">
            <a:off x="1726299" y="4458555"/>
            <a:ext cx="9267454" cy="43815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3"/>
          <p:cNvCxnSpPr/>
          <p:nvPr/>
        </p:nvCxnSpPr>
        <p:spPr>
          <a:xfrm>
            <a:off x="1687058" y="1925351"/>
            <a:ext cx="9345937" cy="31102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3"/>
          <p:cNvSpPr txBox="1"/>
          <p:nvPr/>
        </p:nvSpPr>
        <p:spPr>
          <a:xfrm>
            <a:off x="1553502" y="1126217"/>
            <a:ext cx="10248935" cy="7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上一節課，先以繪本導讀的方式，引起學生對紅蘿蔔能製作出什麼口感的蛋糕感到好奇，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進而帶領學生學會看食譜，準備製作食物的食材，以及知道料理步驟。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5273040" y="2315210"/>
            <a:ext cx="4389755" cy="6127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Add the text title content to express the content summary in detail.</a:t>
            </a:r>
            <a:endParaRPr/>
          </a:p>
        </p:txBody>
      </p:sp>
      <p:sp>
        <p:nvSpPr>
          <p:cNvPr id="203" name="Google Shape;203;p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0.5 秒延迟符，无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意义，可删除.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"/>
          <p:cNvSpPr txBox="1"/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B878"/>
              </a:buClr>
              <a:buSzPct val="100000"/>
              <a:buFont typeface="Noto Sans Symbols"/>
              <a:buChar char="✔"/>
            </a:pPr>
            <a:r>
              <a:rPr lang="zh-TW"/>
              <a:t>本次課程的實施方式</a:t>
            </a: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834515" y="2256833"/>
            <a:ext cx="738792" cy="7508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1553501" y="2326625"/>
            <a:ext cx="9735974" cy="7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在料理製作當天或前一天，讓每個學生負責帶一項食材到學校，培養學生對事情負責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的態度。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7" name="Google Shape;207;p3"/>
          <p:cNvCxnSpPr/>
          <p:nvPr/>
        </p:nvCxnSpPr>
        <p:spPr>
          <a:xfrm>
            <a:off x="1629142" y="3074224"/>
            <a:ext cx="9364611" cy="46136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3"/>
          <p:cNvSpPr/>
          <p:nvPr/>
        </p:nvSpPr>
        <p:spPr>
          <a:xfrm>
            <a:off x="814709" y="3527033"/>
            <a:ext cx="738792" cy="7508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573307" y="3393772"/>
            <a:ext cx="9992455" cy="104642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製作料理當天，先讓學生對照帶來的食材和食譜上的材料是否準備齊全，也能順便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認識食材，接著按照食譜上每項食材的份量做準備，進而學習用食物秤及量匙測量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食物的重量及份數。本次料理的方式是</a:t>
            </a:r>
            <a:r>
              <a:rPr lang="zh-TW" sz="2000">
                <a:solidFill>
                  <a:srgbClr val="7F7F7F"/>
                </a:solidFill>
                <a:latin typeface="PMingLiU"/>
                <a:ea typeface="PMingLiU"/>
                <a:cs typeface="PMingLiU"/>
                <a:sym typeface="PMingLiU"/>
              </a:rPr>
              <a:t>「烤</a:t>
            </a:r>
            <a:r>
              <a:rPr lang="zh-TW" sz="20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」，也讓學生學習如何使用烤箱料理食物。</a:t>
            </a:r>
            <a:endParaRPr sz="2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789773" y="4600040"/>
            <a:ext cx="738792" cy="7508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620279" y="4632575"/>
            <a:ext cx="9479494" cy="7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等待蛋糕烘烤的時間，老師帶學生閱讀</a:t>
            </a:r>
            <a:r>
              <a:rPr lang="zh-TW" sz="2000">
                <a:solidFill>
                  <a:srgbClr val="7F7F7F"/>
                </a:solidFill>
                <a:latin typeface="PMingLiU"/>
                <a:ea typeface="PMingLiU"/>
                <a:cs typeface="PMingLiU"/>
                <a:sym typeface="PMingLiU"/>
              </a:rPr>
              <a:t>「白蘿蔔、紅蘿蔔</a:t>
            </a:r>
            <a:r>
              <a:rPr lang="zh-TW" sz="20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」這本書，讓學生對蘿蔔</a:t>
            </a:r>
            <a:endParaRPr sz="2000">
              <a:solidFill>
                <a:srgbClr val="7F7F7F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這項食材有更進一步的認識。</a:t>
            </a:r>
            <a:endParaRPr sz="2000">
              <a:solidFill>
                <a:srgbClr val="7F7F7F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763504" y="5700278"/>
            <a:ext cx="738792" cy="7508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3" name="Google Shape;213;p3"/>
          <p:cNvCxnSpPr/>
          <p:nvPr/>
        </p:nvCxnSpPr>
        <p:spPr>
          <a:xfrm>
            <a:off x="1710983" y="5400472"/>
            <a:ext cx="938879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3"/>
          <p:cNvSpPr txBox="1"/>
          <p:nvPr/>
        </p:nvSpPr>
        <p:spPr>
          <a:xfrm>
            <a:off x="1665631" y="5700278"/>
            <a:ext cx="9479494" cy="7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因為烘焙的時間比較長，老師將預先準備好的紅蘿蔔蛋糕，讓學生品嚐，並讓學生</a:t>
            </a:r>
            <a:endParaRPr sz="2000">
              <a:solidFill>
                <a:srgbClr val="7F7F7F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上台分享紅蘿蔔蛋糕的口感及感想，當天下午也有讓學生品嚐自己製作的蛋糕。</a:t>
            </a:r>
            <a:endParaRPr sz="2000">
              <a:solidFill>
                <a:srgbClr val="7F7F7F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4"/>
          <p:cNvGrpSpPr/>
          <p:nvPr/>
        </p:nvGrpSpPr>
        <p:grpSpPr>
          <a:xfrm>
            <a:off x="6005676" y="666403"/>
            <a:ext cx="1556194" cy="1556194"/>
            <a:chOff x="9674578" y="2446144"/>
            <a:chExt cx="1556194" cy="1556194"/>
          </a:xfrm>
        </p:grpSpPr>
        <p:grpSp>
          <p:nvGrpSpPr>
            <p:cNvPr id="220" name="Google Shape;220;p4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221" name="Google Shape;221;p4"/>
              <p:cNvSpPr/>
              <p:nvPr/>
            </p:nvSpPr>
            <p:spPr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0"/>
              </a:gradFill>
              <a:ln cap="flat" cmpd="sng" w="25400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55600" rotWithShape="0" algn="tl" dir="2700000" dist="88900">
                  <a:srgbClr val="000000">
                    <a:alpha val="2784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4D7B00"/>
                  </a:gs>
                </a:gsLst>
                <a:lin ang="2700000" scaled="0"/>
              </a:gradFill>
              <a:ln cap="flat" cmpd="sng" w="25400">
                <a:solidFill>
                  <a:srgbClr val="4D7B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14300">
                  <a:srgbClr val="000000">
                    <a:alpha val="2470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223" name="Google Shape;223;p4"/>
            <p:cNvSpPr/>
            <p:nvPr/>
          </p:nvSpPr>
          <p:spPr>
            <a:xfrm>
              <a:off x="10262139" y="2880262"/>
              <a:ext cx="400923" cy="592899"/>
            </a:xfrm>
            <a:custGeom>
              <a:rect b="b" l="l" r="r" t="t"/>
              <a:pathLst>
                <a:path extrusionOk="0" h="467" w="316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24" name="Google Shape;2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0346" y="230544"/>
            <a:ext cx="7531331" cy="7531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4"/>
          <p:cNvGrpSpPr/>
          <p:nvPr/>
        </p:nvGrpSpPr>
        <p:grpSpPr>
          <a:xfrm>
            <a:off x="7725680" y="906007"/>
            <a:ext cx="4191695" cy="4411630"/>
            <a:chOff x="813766" y="4294149"/>
            <a:chExt cx="4191695" cy="1337155"/>
          </a:xfrm>
        </p:grpSpPr>
        <p:sp>
          <p:nvSpPr>
            <p:cNvPr id="226" name="Google Shape;226;p4"/>
            <p:cNvSpPr/>
            <p:nvPr/>
          </p:nvSpPr>
          <p:spPr>
            <a:xfrm>
              <a:off x="813766" y="4294149"/>
              <a:ext cx="2236510" cy="17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效果及省思</a:t>
              </a:r>
              <a:endParaRPr b="1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813766" y="4486421"/>
              <a:ext cx="4191695" cy="114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None/>
              </a:pPr>
              <a:r>
                <a:rPr lang="zh-TW" sz="16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帶領低年級孩子做食物這件事情其實很不容易，因為他們已經學會的生活技能很少，所以很多操作時的細節，都必須事先在老師的腦海裡排演過，才能讓每個孩子安全的參與食物製作的過程，而不是都看老師操作。</a:t>
              </a:r>
              <a:endParaRPr sz="1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None/>
              </a:pPr>
              <a:r>
                <a:rPr lang="zh-TW" sz="16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相信透過一次又一次的課程學習食物的製作，師生及同儕之間會越來越有合作的默契，也能繼續嘗試各種不同的料理方式，製作更多美味的食物，讓學生從認識食物到製作食物，進而更愛惜食物。</a:t>
              </a:r>
              <a:endParaRPr sz="1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/>
          <p:nvPr/>
        </p:nvSpPr>
        <p:spPr>
          <a:xfrm>
            <a:off x="1483463" y="1603549"/>
            <a:ext cx="4328095" cy="1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5922464" y="4388814"/>
            <a:ext cx="4849705" cy="12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3294615" y="3058795"/>
            <a:ext cx="4680232" cy="12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4615" y="2977965"/>
            <a:ext cx="2591002" cy="193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687" y="1589104"/>
            <a:ext cx="2110049" cy="181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2464" y="4375895"/>
            <a:ext cx="2309132" cy="183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/>
          <p:cNvSpPr txBox="1"/>
          <p:nvPr/>
        </p:nvSpPr>
        <p:spPr>
          <a:xfrm>
            <a:off x="3368675" y="1938511"/>
            <a:ext cx="2442883" cy="4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一起攪拌麵糊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5"/>
          <p:cNvSpPr txBox="1"/>
          <p:nvPr/>
        </p:nvSpPr>
        <p:spPr>
          <a:xfrm>
            <a:off x="6096000" y="3403548"/>
            <a:ext cx="2487930" cy="4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一起認識食材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8480481" y="4863585"/>
            <a:ext cx="2453005" cy="4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一起閱讀書籍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5"/>
          <p:cNvSpPr txBox="1"/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B878"/>
              </a:buClr>
              <a:buSzPct val="100000"/>
              <a:buFont typeface="Noto Sans Symbols"/>
              <a:buChar char="✔"/>
            </a:pPr>
            <a:r>
              <a:rPr lang="zh-TW"/>
              <a:t>課程花絮</a:t>
            </a:r>
            <a:endParaRPr/>
          </a:p>
        </p:txBody>
      </p:sp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6"/>
          <p:cNvGrpSpPr/>
          <p:nvPr/>
        </p:nvGrpSpPr>
        <p:grpSpPr>
          <a:xfrm>
            <a:off x="7384917" y="1796820"/>
            <a:ext cx="3727617" cy="3780675"/>
            <a:chOff x="1331640" y="1707654"/>
            <a:chExt cx="2796077" cy="2835506"/>
          </a:xfrm>
        </p:grpSpPr>
        <p:sp>
          <p:nvSpPr>
            <p:cNvPr id="248" name="Google Shape;248;p6"/>
            <p:cNvSpPr/>
            <p:nvPr/>
          </p:nvSpPr>
          <p:spPr>
            <a:xfrm>
              <a:off x="1608861" y="1707654"/>
              <a:ext cx="1247249" cy="1186339"/>
            </a:xfrm>
            <a:custGeom>
              <a:rect b="b" l="l" r="r" t="t"/>
              <a:pathLst>
                <a:path extrusionOk="0" h="1186339" w="124724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619672" y="2445005"/>
              <a:ext cx="1234974" cy="634853"/>
            </a:xfrm>
            <a:custGeom>
              <a:rect b="b" l="l" r="r" t="t"/>
              <a:pathLst>
                <a:path extrusionOk="0" h="634853" w="1234974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flipH="1" rot="10800000">
              <a:off x="1608861" y="3167482"/>
              <a:ext cx="1234974" cy="634853"/>
            </a:xfrm>
            <a:custGeom>
              <a:rect b="b" l="l" r="r" t="t"/>
              <a:pathLst>
                <a:path extrusionOk="0" h="634853" w="1234974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 flipH="1" rot="10800000">
              <a:off x="1619672" y="3356821"/>
              <a:ext cx="1247249" cy="1186339"/>
            </a:xfrm>
            <a:custGeom>
              <a:rect b="b" l="l" r="r" t="t"/>
              <a:pathLst>
                <a:path extrusionOk="0" h="1186339" w="124724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1331640" y="3079858"/>
              <a:ext cx="198918" cy="87624"/>
            </a:xfrm>
            <a:custGeom>
              <a:rect b="b" l="l" r="r" t="t"/>
              <a:pathLst>
                <a:path extrusionOk="0" h="87624" w="198918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4D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rect b="b" l="l" r="r" t="t"/>
              <a:pathLst>
                <a:path extrusionOk="0" h="1121419" w="509372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4D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4" name="Google Shape;254;p6"/>
          <p:cNvSpPr/>
          <p:nvPr/>
        </p:nvSpPr>
        <p:spPr>
          <a:xfrm>
            <a:off x="1460524" y="3187654"/>
            <a:ext cx="4703910" cy="9540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2.請學生想想看還有沒有其他用紅蘿蔔料理的食物</a:t>
            </a:r>
            <a:r>
              <a:rPr lang="zh-TW" sz="18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，提出並票選出一到兩項他們最想嘗試料理的˙食物，做為下 一次料理課程的發想。</a:t>
            </a:r>
            <a:endParaRPr sz="18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5" name="Google Shape;255;p6"/>
          <p:cNvCxnSpPr/>
          <p:nvPr/>
        </p:nvCxnSpPr>
        <p:spPr>
          <a:xfrm rot="10800000">
            <a:off x="6216629" y="2278395"/>
            <a:ext cx="1055979" cy="0"/>
          </a:xfrm>
          <a:prstGeom prst="straightConnector1">
            <a:avLst/>
          </a:prstGeom>
          <a:noFill/>
          <a:ln cap="flat" cmpd="sng" w="9525">
            <a:solidFill>
              <a:srgbClr val="335200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6" name="Google Shape;256;p6"/>
          <p:cNvCxnSpPr/>
          <p:nvPr/>
        </p:nvCxnSpPr>
        <p:spPr>
          <a:xfrm rot="10800000">
            <a:off x="6216629" y="3709792"/>
            <a:ext cx="1055979" cy="0"/>
          </a:xfrm>
          <a:prstGeom prst="straightConnector1">
            <a:avLst/>
          </a:prstGeom>
          <a:noFill/>
          <a:ln cap="flat" cmpd="sng" w="9525">
            <a:solidFill>
              <a:srgbClr val="335200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7" name="Google Shape;257;p6"/>
          <p:cNvCxnSpPr/>
          <p:nvPr/>
        </p:nvCxnSpPr>
        <p:spPr>
          <a:xfrm rot="10800000">
            <a:off x="6328938" y="4885363"/>
            <a:ext cx="1055979" cy="0"/>
          </a:xfrm>
          <a:prstGeom prst="straightConnector1">
            <a:avLst/>
          </a:prstGeom>
          <a:noFill/>
          <a:ln cap="flat" cmpd="sng" w="9525">
            <a:solidFill>
              <a:srgbClr val="335200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258" name="Google Shape;258;p6"/>
          <p:cNvSpPr txBox="1"/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B878"/>
              </a:buClr>
              <a:buSzPct val="100000"/>
              <a:buFont typeface="Noto Sans Symbols"/>
              <a:buChar char="✔"/>
            </a:pPr>
            <a:r>
              <a:rPr lang="zh-TW"/>
              <a:t>教師後續作為</a:t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1512719" y="4500785"/>
            <a:ext cx="4703910" cy="123109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3.料理的方式，可以直接透過網路影片讓學生學習，或者請學生回家請教家長如何做這項料理，請學生下次上課時來告訴大家，再一起完成並品嚐這些料理。</a:t>
            </a:r>
            <a:endParaRPr sz="18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1453317" y="1579742"/>
            <a:ext cx="4703910" cy="123109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1.完成食物製作後，會在下次課堂上帶領學生回想上次料理食物的步驟，以及這項食物的品嚐心得，還有料理時印象最深刻的事，並記錄在</a:t>
            </a:r>
            <a:r>
              <a:rPr lang="zh-TW" sz="1800">
                <a:solidFill>
                  <a:srgbClr val="7F7F7F"/>
                </a:solidFill>
                <a:latin typeface="PMingLiU"/>
                <a:ea typeface="PMingLiU"/>
                <a:cs typeface="PMingLiU"/>
                <a:sym typeface="PMingLiU"/>
              </a:rPr>
              <a:t>「我的料理日誌</a:t>
            </a:r>
            <a:r>
              <a:rPr lang="zh-TW" sz="1800">
                <a:solidFill>
                  <a:srgbClr val="7F7F7F"/>
                </a:solidFill>
                <a:latin typeface="Poiret One"/>
                <a:ea typeface="Poiret One"/>
                <a:cs typeface="Poiret One"/>
                <a:sym typeface="Poiret One"/>
              </a:rPr>
              <a:t>」學習單。</a:t>
            </a:r>
            <a:endParaRPr sz="18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7"/>
          <p:cNvGrpSpPr/>
          <p:nvPr/>
        </p:nvGrpSpPr>
        <p:grpSpPr>
          <a:xfrm>
            <a:off x="9143626" y="1904991"/>
            <a:ext cx="2206735" cy="3599100"/>
            <a:chOff x="6858016" y="1428743"/>
            <a:chExt cx="1655267" cy="2699325"/>
          </a:xfrm>
        </p:grpSpPr>
        <p:grpSp>
          <p:nvGrpSpPr>
            <p:cNvPr id="266" name="Google Shape;266;p7"/>
            <p:cNvGrpSpPr/>
            <p:nvPr/>
          </p:nvGrpSpPr>
          <p:grpSpPr>
            <a:xfrm>
              <a:off x="6858016" y="3357568"/>
              <a:ext cx="1643074" cy="770500"/>
              <a:chOff x="6858016" y="3357568"/>
              <a:chExt cx="1643074" cy="770500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6858016" y="3643320"/>
                <a:ext cx="1643074" cy="484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在學校學習到的生活技能，成為日常生活中最實用且帶得走的生活能力</a:t>
                </a:r>
                <a:endParaRPr sz="12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6920589" y="3357568"/>
                <a:ext cx="1523692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未來必備的生活技能</a:t>
                </a:r>
                <a:endParaRPr sz="16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269" name="Google Shape;269;p7"/>
            <p:cNvSpPr/>
            <p:nvPr/>
          </p:nvSpPr>
          <p:spPr>
            <a:xfrm rot="2700000">
              <a:off x="7088589" y="1659316"/>
              <a:ext cx="1113306" cy="111330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 rot="-8100000">
              <a:off x="8038786" y="2080739"/>
              <a:ext cx="94761" cy="11133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71" name="Google Shape;271;p7"/>
            <p:cNvGrpSpPr/>
            <p:nvPr/>
          </p:nvGrpSpPr>
          <p:grpSpPr>
            <a:xfrm>
              <a:off x="7429520" y="2000246"/>
              <a:ext cx="366050" cy="355413"/>
              <a:chOff x="6251143" y="1082816"/>
              <a:chExt cx="366050" cy="355413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6434481" y="1277418"/>
                <a:ext cx="45678" cy="46304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6251143" y="1082816"/>
                <a:ext cx="366050" cy="355413"/>
              </a:xfrm>
              <a:custGeom>
                <a:rect b="b" l="l" r="r" t="t"/>
                <a:pathLst>
                  <a:path extrusionOk="0" h="21600" w="20946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74" name="Google Shape;274;p7"/>
          <p:cNvGrpSpPr/>
          <p:nvPr/>
        </p:nvGrpSpPr>
        <p:grpSpPr>
          <a:xfrm>
            <a:off x="6381714" y="1809117"/>
            <a:ext cx="2243122" cy="3510310"/>
            <a:chOff x="4786314" y="1356836"/>
            <a:chExt cx="1682561" cy="2632733"/>
          </a:xfrm>
        </p:grpSpPr>
        <p:grpSp>
          <p:nvGrpSpPr>
            <p:cNvPr id="275" name="Google Shape;275;p7"/>
            <p:cNvGrpSpPr/>
            <p:nvPr/>
          </p:nvGrpSpPr>
          <p:grpSpPr>
            <a:xfrm>
              <a:off x="4786314" y="3357568"/>
              <a:ext cx="1682561" cy="632001"/>
              <a:chOff x="4786314" y="3357568"/>
              <a:chExt cx="1682561" cy="632001"/>
            </a:xfrm>
          </p:grpSpPr>
          <p:sp>
            <p:nvSpPr>
              <p:cNvPr id="276" name="Google Shape;276;p7"/>
              <p:cNvSpPr/>
              <p:nvPr/>
            </p:nvSpPr>
            <p:spPr>
              <a:xfrm>
                <a:off x="4786314" y="3643320"/>
                <a:ext cx="1574504" cy="346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運用各種食材設計出創意的料理方式</a:t>
                </a:r>
                <a:endParaRPr sz="12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4791274" y="3357568"/>
                <a:ext cx="167760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高年級實踐及創新課程</a:t>
                </a:r>
                <a:endParaRPr sz="16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278" name="Google Shape;278;p7"/>
            <p:cNvSpPr/>
            <p:nvPr/>
          </p:nvSpPr>
          <p:spPr>
            <a:xfrm rot="2700000">
              <a:off x="5016887" y="1659315"/>
              <a:ext cx="1113306" cy="111330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 rot="8100000">
              <a:off x="5954712" y="1227299"/>
              <a:ext cx="94761" cy="1113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0" name="Google Shape;280;p7"/>
            <p:cNvGrpSpPr/>
            <p:nvPr/>
          </p:nvGrpSpPr>
          <p:grpSpPr>
            <a:xfrm>
              <a:off x="5357818" y="2000246"/>
              <a:ext cx="366050" cy="366676"/>
              <a:chOff x="5519041" y="1071552"/>
              <a:chExt cx="366050" cy="366676"/>
            </a:xfrm>
          </p:grpSpPr>
          <p:sp>
            <p:nvSpPr>
              <p:cNvPr id="281" name="Google Shape;281;p7"/>
              <p:cNvSpPr/>
              <p:nvPr/>
            </p:nvSpPr>
            <p:spPr>
              <a:xfrm>
                <a:off x="5519041" y="1071552"/>
                <a:ext cx="366050" cy="366676"/>
              </a:xfrm>
              <a:custGeom>
                <a:rect b="b" l="l" r="r" t="t"/>
                <a:pathLst>
                  <a:path extrusionOk="0" h="21600" w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5599134" y="1209213"/>
                <a:ext cx="45678" cy="34415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5599134" y="1266155"/>
                <a:ext cx="45678" cy="34415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5599134" y="1323722"/>
                <a:ext cx="45678" cy="33789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5679227" y="1323722"/>
                <a:ext cx="45678" cy="33789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5679227" y="1266155"/>
                <a:ext cx="45678" cy="34415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5679227" y="1209213"/>
                <a:ext cx="45678" cy="34415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5759321" y="1323722"/>
                <a:ext cx="45678" cy="33789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5759321" y="1266155"/>
                <a:ext cx="45678" cy="34415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5759321" y="1209213"/>
                <a:ext cx="45678" cy="34415"/>
              </a:xfrm>
              <a:custGeom>
                <a:rect b="b" l="l" r="r" t="t"/>
                <a:pathLst>
                  <a:path extrusionOk="0"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91" name="Google Shape;291;p7"/>
          <p:cNvGrpSpPr/>
          <p:nvPr/>
        </p:nvGrpSpPr>
        <p:grpSpPr>
          <a:xfrm>
            <a:off x="762658" y="1904988"/>
            <a:ext cx="2289474" cy="3229772"/>
            <a:chOff x="571472" y="1428740"/>
            <a:chExt cx="1717329" cy="2422329"/>
          </a:xfrm>
        </p:grpSpPr>
        <p:grpSp>
          <p:nvGrpSpPr>
            <p:cNvPr id="292" name="Google Shape;292;p7"/>
            <p:cNvGrpSpPr/>
            <p:nvPr/>
          </p:nvGrpSpPr>
          <p:grpSpPr>
            <a:xfrm>
              <a:off x="571472" y="3357568"/>
              <a:ext cx="1643074" cy="493501"/>
              <a:chOff x="571472" y="3357568"/>
              <a:chExt cx="1643074" cy="493501"/>
            </a:xfrm>
          </p:grpSpPr>
          <p:sp>
            <p:nvSpPr>
              <p:cNvPr id="293" name="Google Shape;293;p7"/>
              <p:cNvSpPr/>
              <p:nvPr/>
            </p:nvSpPr>
            <p:spPr>
              <a:xfrm>
                <a:off x="571472" y="3643320"/>
                <a:ext cx="164307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認識食材、調味料及料理方式</a:t>
                </a:r>
                <a:endParaRPr sz="12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781642" y="3357568"/>
                <a:ext cx="1215876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低年級體驗課程</a:t>
                </a:r>
                <a:endParaRPr sz="16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295" name="Google Shape;295;p7"/>
            <p:cNvSpPr/>
            <p:nvPr/>
          </p:nvSpPr>
          <p:spPr>
            <a:xfrm rot="2700000">
              <a:off x="944922" y="1659313"/>
              <a:ext cx="1113306" cy="111330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 rot="2700000">
              <a:off x="506439" y="2604190"/>
              <a:ext cx="1113306" cy="102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285852" y="2000246"/>
              <a:ext cx="366676" cy="366676"/>
            </a:xfrm>
            <a:custGeom>
              <a:rect b="b" l="l" r="r" t="t"/>
              <a:pathLst>
                <a:path extrusionOk="0" h="21600" w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98" name="Google Shape;298;p7"/>
          <p:cNvGrpSpPr/>
          <p:nvPr/>
        </p:nvGrpSpPr>
        <p:grpSpPr>
          <a:xfrm>
            <a:off x="3524569" y="1814395"/>
            <a:ext cx="2249506" cy="3320364"/>
            <a:chOff x="2643174" y="1360795"/>
            <a:chExt cx="1687349" cy="2490274"/>
          </a:xfrm>
        </p:grpSpPr>
        <p:grpSp>
          <p:nvGrpSpPr>
            <p:cNvPr id="299" name="Google Shape;299;p7"/>
            <p:cNvGrpSpPr/>
            <p:nvPr/>
          </p:nvGrpSpPr>
          <p:grpSpPr>
            <a:xfrm>
              <a:off x="2643174" y="3357568"/>
              <a:ext cx="1643074" cy="493501"/>
              <a:chOff x="2643174" y="3357568"/>
              <a:chExt cx="1643074" cy="493501"/>
            </a:xfrm>
          </p:grpSpPr>
          <p:sp>
            <p:nvSpPr>
              <p:cNvPr id="300" name="Google Shape;300;p7"/>
              <p:cNvSpPr/>
              <p:nvPr/>
            </p:nvSpPr>
            <p:spPr>
              <a:xfrm>
                <a:off x="2643174" y="3643320"/>
                <a:ext cx="164307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認識在地食材與料理方式</a:t>
                </a:r>
                <a:endParaRPr sz="12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2854004" y="3357568"/>
                <a:ext cx="1215876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600">
                    <a:solidFill>
                      <a:srgbClr val="7F7F7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中年級延續課程</a:t>
                </a:r>
                <a:endParaRPr sz="1600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302" name="Google Shape;302;p7"/>
            <p:cNvSpPr/>
            <p:nvPr/>
          </p:nvSpPr>
          <p:spPr>
            <a:xfrm rot="2700000">
              <a:off x="2986644" y="1659314"/>
              <a:ext cx="1113306" cy="111330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 rot="2700000">
              <a:off x="3063274" y="1231258"/>
              <a:ext cx="94761" cy="1113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3357554" y="2000246"/>
              <a:ext cx="320373" cy="366676"/>
            </a:xfrm>
            <a:custGeom>
              <a:rect b="b" l="l" r="r" t="t"/>
              <a:pathLst>
                <a:path extrusionOk="0" h="21600" w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05" name="Google Shape;305;p7"/>
          <p:cNvSpPr txBox="1"/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B878"/>
              </a:buClr>
              <a:buSzPct val="100000"/>
              <a:buFont typeface="Noto Sans Symbols"/>
              <a:buChar char="✔"/>
            </a:pPr>
            <a:r>
              <a:rPr lang="zh-TW"/>
              <a:t>未來課程發展</a:t>
            </a:r>
            <a:endParaRPr/>
          </a:p>
        </p:txBody>
      </p:sp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0346" y="230544"/>
            <a:ext cx="7531331" cy="753133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"/>
          <p:cNvSpPr/>
          <p:nvPr/>
        </p:nvSpPr>
        <p:spPr>
          <a:xfrm>
            <a:off x="7220637" y="2224844"/>
            <a:ext cx="2954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謝謝聆聽</a:t>
            </a:r>
            <a:endParaRPr b="1" sz="5400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2" name="Google Shape;3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9289" y="3095382"/>
            <a:ext cx="6062027" cy="7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3800" y="2147749"/>
            <a:ext cx="6062027" cy="7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自定义 2">
      <a:dk1>
        <a:srgbClr val="000000"/>
      </a:dk1>
      <a:lt1>
        <a:srgbClr val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2015-05-05T08:02:00Z</dcterms:created>
  <dc:creator>MICHAEL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E24AD64F53674BCC86611FD0E9C64BC6</vt:lpwstr>
  </property>
</Properties>
</file>