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Candara" panose="020E0502030303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lvFLbwCdOVbdV+fe5m61dz3cm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84351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670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695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84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84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84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84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2"/>
          </p:nvPr>
        </p:nvSpPr>
        <p:spPr>
          <a:xfrm>
            <a:off x="677332" y="3429000"/>
            <a:ext cx="3820055" cy="2697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 sz="20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 sz="1800"/>
            </a:lvl2pPr>
            <a:lvl3pPr marL="1371600" lvl="2" indent="-3302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 sz="1600"/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5pPr>
            <a:lvl6pPr marL="2743200" lvl="5" indent="-330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6pPr>
            <a:lvl7pPr marL="3200400" lvl="6" indent="-330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8pPr>
            <a:lvl9pPr marL="4114800" lvl="8" indent="-330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3"/>
          </p:nvPr>
        </p:nvSpPr>
        <p:spPr>
          <a:xfrm>
            <a:off x="4648200" y="2678113"/>
            <a:ext cx="382219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0" i="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84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84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84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84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4"/>
          </p:nvPr>
        </p:nvSpPr>
        <p:spPr>
          <a:xfrm>
            <a:off x="4645025" y="3429000"/>
            <a:ext cx="3822192" cy="2697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 sz="20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 sz="1800"/>
            </a:lvl2pPr>
            <a:lvl3pPr marL="1371600" lvl="2" indent="-3302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 sz="1600"/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5pPr>
            <a:lvl6pPr marL="2743200" lvl="5" indent="-330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6pPr>
            <a:lvl7pPr marL="3200400" lvl="6" indent="-330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8pPr>
            <a:lvl9pPr marL="4114800" lvl="8" indent="-330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3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body" idx="1"/>
          </p:nvPr>
        </p:nvSpPr>
        <p:spPr>
          <a:xfrm rot="5400000">
            <a:off x="2850886" y="696648"/>
            <a:ext cx="3450696" cy="7408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*"/>
              <a:defRPr/>
            </a:lvl1pPr>
            <a:lvl2pPr marL="914400" lvl="1" indent="-368300" algn="l">
              <a:spcBef>
                <a:spcPts val="440"/>
              </a:spcBef>
              <a:spcAft>
                <a:spcPts val="0"/>
              </a:spcAft>
              <a:buSzPts val="2200"/>
              <a:buChar char="*"/>
              <a:defRPr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/>
            </a:lvl5pPr>
            <a:lvl6pPr marL="2743200" lvl="5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直排標題及文字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1" name="Google Shape;121;p14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4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124" name="Google Shape;124;p14"/>
          <p:cNvGrpSpPr/>
          <p:nvPr/>
        </p:nvGrpSpPr>
        <p:grpSpPr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25" name="Google Shape;125;p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7" name="Google Shape;127;p14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8" name="Google Shape;128;p14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30" name="Google Shape;130;p14"/>
          <p:cNvSpPr txBox="1">
            <a:spLocks noGrp="1"/>
          </p:cNvSpPr>
          <p:nvPr>
            <p:ph type="title"/>
          </p:nvPr>
        </p:nvSpPr>
        <p:spPr>
          <a:xfrm rot="5400000">
            <a:off x="5414434" y="2662767"/>
            <a:ext cx="448733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ndara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4"/>
          <p:cNvSpPr txBox="1">
            <a:spLocks noGrp="1"/>
          </p:cNvSpPr>
          <p:nvPr>
            <p:ph type="body" idx="1"/>
          </p:nvPr>
        </p:nvSpPr>
        <p:spPr>
          <a:xfrm rot="5400000">
            <a:off x="1223433" y="681567"/>
            <a:ext cx="448733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*"/>
              <a:defRPr/>
            </a:lvl1pPr>
            <a:lvl2pPr marL="914400" lvl="1" indent="-36830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Char char="*"/>
              <a:defRPr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*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*"/>
              <a:defRPr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*"/>
              <a:defRPr/>
            </a:lvl5pPr>
            <a:lvl6pPr marL="2743200" lvl="5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marL="2743200" lvl="5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投影片" type="title">
  <p:cSld name="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39" name="Google Shape;39;p6"/>
          <p:cNvGrpSpPr/>
          <p:nvPr/>
        </p:nvGrpSpPr>
        <p:grpSpPr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40" name="Google Shape;40;p6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41" name="Google Shape;41;p6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42" name="Google Shape;42;p6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43" name="Google Shape;43;p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44" name="Google Shape;44;p6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章節標題" type="secHead">
  <p:cSld name="SECTION_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2" name="Google Shape;52;p7"/>
          <p:cNvSpPr/>
          <p:nvPr/>
        </p:nvSpPr>
        <p:spPr>
          <a:xfrm>
            <a:off x="6047438" y="4203592"/>
            <a:ext cx="2876429" cy="714026"/>
          </a:xfrm>
          <a:custGeom>
            <a:avLst/>
            <a:gdLst/>
            <a:ahLst/>
            <a:cxnLst/>
            <a:rect l="l" t="t" r="r" b="b"/>
            <a:pathLst>
              <a:path w="2706" h="640" extrusionOk="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lt2">
              <a:alpha val="28627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3" name="Google Shape;53;p7"/>
          <p:cNvSpPr/>
          <p:nvPr/>
        </p:nvSpPr>
        <p:spPr>
          <a:xfrm>
            <a:off x="2619320" y="4075290"/>
            <a:ext cx="5544515" cy="850138"/>
          </a:xfrm>
          <a:custGeom>
            <a:avLst/>
            <a:gdLst/>
            <a:ahLst/>
            <a:cxnLst/>
            <a:rect l="l" t="t" r="r" b="b"/>
            <a:pathLst>
              <a:path w="5216" h="762" extrusionOk="0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lt2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4" name="Google Shape;54;p7"/>
          <p:cNvSpPr/>
          <p:nvPr/>
        </p:nvSpPr>
        <p:spPr>
          <a:xfrm>
            <a:off x="2828728" y="4087562"/>
            <a:ext cx="5467980" cy="774272"/>
          </a:xfrm>
          <a:custGeom>
            <a:avLst/>
            <a:gdLst/>
            <a:ahLst/>
            <a:cxnLst/>
            <a:rect l="l" t="t" r="r" b="b"/>
            <a:pathLst>
              <a:path w="5144" h="694" extrusionOk="0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5609489" y="4074174"/>
            <a:ext cx="3308000" cy="651549"/>
          </a:xfrm>
          <a:custGeom>
            <a:avLst/>
            <a:gdLst/>
            <a:ahLst/>
            <a:cxnLst/>
            <a:rect l="l" t="t" r="r" b="b"/>
            <a:pathLst>
              <a:path w="3112" h="584" extrusionOk="0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6" name="Google Shape;56;p7"/>
          <p:cNvSpPr/>
          <p:nvPr/>
        </p:nvSpPr>
        <p:spPr>
          <a:xfrm>
            <a:off x="211665" y="4058555"/>
            <a:ext cx="8723376" cy="1329874"/>
          </a:xfrm>
          <a:custGeom>
            <a:avLst/>
            <a:gdLst/>
            <a:ahLst/>
            <a:cxnLst/>
            <a:rect l="l" t="t" r="r" b="b"/>
            <a:pathLst>
              <a:path w="8196" h="1192" extrusionOk="0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1"/>
          </p:nvPr>
        </p:nvSpPr>
        <p:spPr>
          <a:xfrm>
            <a:off x="676655" y="2679192"/>
            <a:ext cx="3822192" cy="344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marL="2743200" lvl="5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2"/>
          </p:nvPr>
        </p:nvSpPr>
        <p:spPr>
          <a:xfrm>
            <a:off x="4645152" y="2679192"/>
            <a:ext cx="3822192" cy="344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marL="2743200" lvl="5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空白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76" name="Google Shape;76;p10"/>
          <p:cNvGrpSpPr/>
          <p:nvPr/>
        </p:nvGrpSpPr>
        <p:grpSpPr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7" name="Google Shape;77;p10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8" name="Google Shape;78;p10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9" name="Google Shape;79;p10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80" name="Google Shape;80;p10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81" name="Google Shape;81;p10"/>
            <p:cNvSpPr/>
            <p:nvPr/>
          </p:nvSpPr>
          <p:spPr>
            <a:xfrm>
              <a:off x="-3905251" y="4294188"/>
              <a:ext cx="13027839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82" name="Google Shape;82;p10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內容" type="objTx">
  <p:cSld name="OBJECT_WITH_CAPTIO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87" name="Google Shape;87;p11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body" idx="1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grpSp>
        <p:nvGrpSpPr>
          <p:cNvPr id="91" name="Google Shape;91;p11"/>
          <p:cNvGrpSpPr/>
          <p:nvPr/>
        </p:nvGrpSpPr>
        <p:grpSpPr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92" name="Google Shape;92;p11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3" name="Google Shape;93;p11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4" name="Google Shape;94;p11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5" name="Google Shape;95;p11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6" name="Google Shape;96;p11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97" name="Google Shape;97;p11"/>
          <p:cNvSpPr txBox="1"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ndara"/>
              <a:buNone/>
              <a:defRPr sz="32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body" idx="2"/>
          </p:nvPr>
        </p:nvSpPr>
        <p:spPr>
          <a:xfrm>
            <a:off x="4651962" y="1828800"/>
            <a:ext cx="3904076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830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Char char="*"/>
              <a:defRPr sz="2200">
                <a:solidFill>
                  <a:schemeClr val="dk2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*"/>
              <a:defRPr sz="2000">
                <a:solidFill>
                  <a:schemeClr val="dk2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*"/>
              <a:defRPr sz="1800">
                <a:solidFill>
                  <a:schemeClr val="dk2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*"/>
              <a:defRPr sz="1600">
                <a:solidFill>
                  <a:schemeClr val="dk2"/>
                </a:solidFill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*"/>
              <a:defRPr sz="1600">
                <a:solidFill>
                  <a:schemeClr val="dk2"/>
                </a:solidFill>
              </a:defRPr>
            </a:lvl5pPr>
            <a:lvl6pPr marL="2743200" lvl="5" indent="-3556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6pPr>
            <a:lvl7pPr marL="3200400" lvl="6" indent="-3556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8pPr>
            <a:lvl9pPr marL="4114800" lvl="8" indent="-3556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圖片" type="picTx">
  <p:cSld name="PICTURE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01" name="Google Shape;101;p12"/>
          <p:cNvGrpSpPr/>
          <p:nvPr/>
        </p:nvGrpSpPr>
        <p:grpSpPr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2" name="Google Shape;102;p12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3" name="Google Shape;103;p12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4" name="Google Shape;104;p1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5" name="Google Shape;105;p12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6" name="Google Shape;106;p12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07" name="Google Shape;107;p12"/>
          <p:cNvSpPr txBox="1"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ndara"/>
              <a:buNone/>
              <a:defRPr sz="2800" b="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2"/>
          <p:cNvSpPr txBox="1">
            <a:spLocks noGrp="1"/>
          </p:cNvSpPr>
          <p:nvPr>
            <p:ph type="body" idx="1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2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2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12" name="Google Shape;112;p12"/>
          <p:cNvSpPr>
            <a:spLocks noGrp="1"/>
          </p:cNvSpPr>
          <p:nvPr>
            <p:ph type="pic" idx="2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stA="30000" endPos="30000" dist="5000" dir="5400000" sy="-100000" algn="bl" rotWithShape="0"/>
          </a:effectLst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1" name="Google Shape;11;p3"/>
          <p:cNvGrpSpPr/>
          <p:nvPr/>
        </p:nvGrpSpPr>
        <p:grpSpPr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2" name="Google Shape;12;p3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" name="Google Shape;13;p3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4" name="Google Shape;14;p3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-3905251" y="4294188"/>
              <a:ext cx="13027839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 b="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*"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*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*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*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"/>
          <p:cNvSpPr txBox="1">
            <a:spLocks noGrp="1"/>
          </p:cNvSpPr>
          <p:nvPr>
            <p:ph type="title"/>
          </p:nvPr>
        </p:nvSpPr>
        <p:spPr>
          <a:xfrm>
            <a:off x="493204" y="2564904"/>
            <a:ext cx="8399276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Candara"/>
              <a:buNone/>
            </a:pPr>
            <a:r>
              <a:rPr lang="zh-TW" sz="5400">
                <a:solidFill>
                  <a:srgbClr val="C00000"/>
                </a:solidFill>
              </a:rPr>
              <a:t>陪伴學生族語認證的學習</a:t>
            </a:r>
            <a:endParaRPr sz="5400">
              <a:solidFill>
                <a:srgbClr val="C00000"/>
              </a:solidFill>
            </a:endParaRPr>
          </a:p>
        </p:txBody>
      </p:sp>
      <p:sp>
        <p:nvSpPr>
          <p:cNvPr id="137" name="Google Shape;137;p1"/>
          <p:cNvSpPr txBox="1">
            <a:spLocks noGrp="1"/>
          </p:cNvSpPr>
          <p:nvPr>
            <p:ph type="body" idx="1"/>
          </p:nvPr>
        </p:nvSpPr>
        <p:spPr>
          <a:xfrm>
            <a:off x="2699792" y="4149080"/>
            <a:ext cx="3822192" cy="1903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zh-TW" sz="4000" b="1" dirty="0">
                <a:solidFill>
                  <a:srgbClr val="7030A0"/>
                </a:solidFill>
              </a:rPr>
              <a:t>時    間：</a:t>
            </a:r>
            <a:r>
              <a:rPr lang="zh-TW" sz="4000" b="1" dirty="0" smtClean="0">
                <a:solidFill>
                  <a:srgbClr val="7030A0"/>
                </a:solidFill>
              </a:rPr>
              <a:t>11</a:t>
            </a:r>
            <a:r>
              <a:rPr lang="en-US" altLang="zh-TW" sz="4000" b="1" dirty="0" smtClean="0">
                <a:solidFill>
                  <a:srgbClr val="7030A0"/>
                </a:solidFill>
              </a:rPr>
              <a:t>3</a:t>
            </a:r>
            <a:r>
              <a:rPr lang="zh-TW" sz="4000" b="1" dirty="0" smtClean="0">
                <a:solidFill>
                  <a:srgbClr val="7030A0"/>
                </a:solidFill>
              </a:rPr>
              <a:t>.</a:t>
            </a:r>
            <a:r>
              <a:rPr lang="en-US" altLang="zh-TW" sz="4000" b="1" dirty="0" smtClean="0">
                <a:solidFill>
                  <a:srgbClr val="7030A0"/>
                </a:solidFill>
              </a:rPr>
              <a:t>9</a:t>
            </a:r>
            <a:r>
              <a:rPr lang="zh-TW" sz="4000" b="1" dirty="0" smtClean="0">
                <a:solidFill>
                  <a:srgbClr val="7030A0"/>
                </a:solidFill>
              </a:rPr>
              <a:t>.</a:t>
            </a:r>
            <a:r>
              <a:rPr lang="zh-TW" sz="4000" b="1" dirty="0">
                <a:solidFill>
                  <a:srgbClr val="7030A0"/>
                </a:solidFill>
              </a:rPr>
              <a:t>25</a:t>
            </a:r>
            <a:endParaRPr dirty="0"/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zh-TW" sz="4000" b="1" dirty="0">
                <a:solidFill>
                  <a:srgbClr val="7030A0"/>
                </a:solidFill>
              </a:rPr>
              <a:t>地    點：會議室</a:t>
            </a:r>
            <a:endParaRPr sz="4000" b="1" dirty="0">
              <a:solidFill>
                <a:srgbClr val="7030A0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SzPts val="4000"/>
              <a:buNone/>
            </a:pPr>
            <a:r>
              <a:rPr lang="zh-TW" sz="4000" b="1">
                <a:solidFill>
                  <a:srgbClr val="7030A0"/>
                </a:solidFill>
              </a:rPr>
              <a:t>報告人</a:t>
            </a:r>
            <a:r>
              <a:rPr lang="zh-TW" sz="4000" b="1" smtClean="0">
                <a:solidFill>
                  <a:srgbClr val="7030A0"/>
                </a:solidFill>
              </a:rPr>
              <a:t>：</a:t>
            </a:r>
            <a:r>
              <a:rPr lang="zh-TW" altLang="en-US" sz="4000" b="1" smtClean="0">
                <a:solidFill>
                  <a:srgbClr val="7030A0"/>
                </a:solidFill>
              </a:rPr>
              <a:t>鄒雅雯</a:t>
            </a:r>
            <a:endParaRPr sz="4000" b="1" dirty="0">
              <a:solidFill>
                <a:srgbClr val="7030A0"/>
              </a:solidFill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683568" y="620688"/>
            <a:ext cx="784887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rPr>
              <a:t>信義鄉豐丘國小推動族語教學研習</a:t>
            </a:r>
            <a:endParaRPr sz="40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"/>
          <p:cNvSpPr txBox="1">
            <a:spLocks noGrp="1"/>
          </p:cNvSpPr>
          <p:nvPr>
            <p:ph type="body" idx="1"/>
          </p:nvPr>
        </p:nvSpPr>
        <p:spPr>
          <a:xfrm>
            <a:off x="971600" y="2276872"/>
            <a:ext cx="7408333" cy="4236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3200"/>
              <a:buChar char="*"/>
            </a:pPr>
            <a:r>
              <a:rPr lang="zh-TW" sz="3200">
                <a:solidFill>
                  <a:srgbClr val="7030A0"/>
                </a:solidFill>
              </a:rPr>
              <a:t>1. 通過率有進步的空間？未來有需求。</a:t>
            </a:r>
            <a:endParaRPr sz="3200">
              <a:solidFill>
                <a:srgbClr val="7030A0"/>
              </a:solidFill>
            </a:endParaRPr>
          </a:p>
          <a:p>
            <a:pPr marL="274320" lvl="0" indent="-274320" algn="l" rtl="0">
              <a:spcBef>
                <a:spcPts val="640"/>
              </a:spcBef>
              <a:spcAft>
                <a:spcPts val="0"/>
              </a:spcAft>
              <a:buSzPts val="3200"/>
              <a:buChar char="*"/>
            </a:pPr>
            <a:r>
              <a:rPr lang="zh-TW" sz="3200">
                <a:solidFill>
                  <a:srgbClr val="7030A0"/>
                </a:solidFill>
              </a:rPr>
              <a:t>2.推動全校師生熟悉認證的測驗歷程？</a:t>
            </a:r>
            <a:endParaRPr sz="3200">
              <a:solidFill>
                <a:srgbClr val="7030A0"/>
              </a:solidFill>
            </a:endParaRPr>
          </a:p>
          <a:p>
            <a:pPr marL="274320" lvl="0" indent="-274320" algn="l" rtl="0">
              <a:spcBef>
                <a:spcPts val="640"/>
              </a:spcBef>
              <a:spcAft>
                <a:spcPts val="0"/>
              </a:spcAft>
              <a:buSzPts val="3200"/>
              <a:buChar char="*"/>
            </a:pPr>
            <a:r>
              <a:rPr lang="zh-TW" sz="3200">
                <a:solidFill>
                  <a:srgbClr val="7030A0"/>
                </a:solidFill>
              </a:rPr>
              <a:t>3.如何準備族語認證？</a:t>
            </a:r>
            <a:endParaRPr sz="3200">
              <a:solidFill>
                <a:srgbClr val="7030A0"/>
              </a:solidFill>
            </a:endParaRPr>
          </a:p>
          <a:p>
            <a:pPr marL="274320" lvl="0" indent="-274320" algn="l" rtl="0">
              <a:spcBef>
                <a:spcPts val="640"/>
              </a:spcBef>
              <a:spcAft>
                <a:spcPts val="0"/>
              </a:spcAft>
              <a:buSzPts val="3200"/>
              <a:buChar char="*"/>
            </a:pPr>
            <a:r>
              <a:rPr lang="zh-TW" sz="3200">
                <a:solidFill>
                  <a:srgbClr val="7030A0"/>
                </a:solidFill>
              </a:rPr>
              <a:t>4.如何運用族語e樂園中的族語教材？</a:t>
            </a:r>
            <a:endParaRPr sz="3200">
              <a:solidFill>
                <a:srgbClr val="7030A0"/>
              </a:solidFill>
            </a:endParaRPr>
          </a:p>
          <a:p>
            <a:pPr marL="274320" lvl="0" indent="-274320" algn="l" rtl="0">
              <a:spcBef>
                <a:spcPts val="640"/>
              </a:spcBef>
              <a:spcAft>
                <a:spcPts val="0"/>
              </a:spcAft>
              <a:buSzPts val="3200"/>
              <a:buChar char="*"/>
            </a:pPr>
            <a:r>
              <a:rPr lang="zh-TW" sz="3200">
                <a:solidFill>
                  <a:srgbClr val="7030A0"/>
                </a:solidFill>
              </a:rPr>
              <a:t>4.班級或學校行政如何規劃練習時間？</a:t>
            </a:r>
            <a:endParaRPr sz="3200">
              <a:solidFill>
                <a:srgbClr val="7030A0"/>
              </a:solidFill>
            </a:endParaRPr>
          </a:p>
          <a:p>
            <a:pPr marL="274320" lvl="0" indent="-274320" algn="l" rtl="0">
              <a:spcBef>
                <a:spcPts val="640"/>
              </a:spcBef>
              <a:spcAft>
                <a:spcPts val="0"/>
              </a:spcAft>
              <a:buSzPts val="3200"/>
              <a:buChar char="*"/>
            </a:pPr>
            <a:r>
              <a:rPr lang="zh-TW" sz="3200">
                <a:solidFill>
                  <a:srgbClr val="7030A0"/>
                </a:solidFill>
              </a:rPr>
              <a:t>6.學習如何線上自學？</a:t>
            </a:r>
            <a:endParaRPr sz="3200">
              <a:solidFill>
                <a:srgbClr val="7030A0"/>
              </a:solidFill>
            </a:endParaRPr>
          </a:p>
          <a:p>
            <a:pPr marL="274320" lvl="0" indent="-274320" algn="l" rtl="0">
              <a:spcBef>
                <a:spcPts val="640"/>
              </a:spcBef>
              <a:spcAft>
                <a:spcPts val="0"/>
              </a:spcAft>
              <a:buSzPts val="3200"/>
              <a:buChar char="*"/>
            </a:pPr>
            <a:r>
              <a:rPr lang="zh-TW" sz="3200">
                <a:solidFill>
                  <a:srgbClr val="7030A0"/>
                </a:solidFill>
              </a:rPr>
              <a:t>7.其他：</a:t>
            </a:r>
            <a:endParaRPr sz="3200">
              <a:solidFill>
                <a:srgbClr val="7030A0"/>
              </a:solidFill>
            </a:endParaRPr>
          </a:p>
          <a:p>
            <a:pPr marL="274320" lvl="0" indent="-12192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sp>
        <p:nvSpPr>
          <p:cNvPr id="144" name="Google Shape;144;p2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zh-TW"/>
              <a:t>分享大綱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波形">
  <a:themeElements>
    <a:clrScheme name="波形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如螢幕大小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Noto Sans Symbols</vt:lpstr>
      <vt:lpstr>Calibri</vt:lpstr>
      <vt:lpstr>Arial</vt:lpstr>
      <vt:lpstr>Candara</vt:lpstr>
      <vt:lpstr>波形</vt:lpstr>
      <vt:lpstr>陪伴學生族語認證的學習</vt:lpstr>
      <vt:lpstr>分享大綱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陪伴學生族語認證的學習</dc:title>
  <dc:creator>史新健</dc:creator>
  <cp:lastModifiedBy>User</cp:lastModifiedBy>
  <cp:revision>2</cp:revision>
  <dcterms:created xsi:type="dcterms:W3CDTF">2022-04-25T06:49:19Z</dcterms:created>
  <dcterms:modified xsi:type="dcterms:W3CDTF">2025-07-01T01:52:02Z</dcterms:modified>
</cp:coreProperties>
</file>