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andara" panose="020E0502030303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lvFLbwCdOVbdV+fe5m61dz3cm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435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70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95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marL="2743200" lvl="5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marL="3200400" lvl="6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marL="4114800" lvl="8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 i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marL="2743200" lvl="5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marL="3200400" lvl="6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marL="4114800" lvl="8" indent="-330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body" idx="1"/>
          </p:nvPr>
        </p:nvSpPr>
        <p:spPr>
          <a:xfrm rot="5400000">
            <a:off x="2850886" y="696648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直排標題及文字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14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24" name="Google Shape;124;p1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14"/>
          <p:cNvSpPr txBox="1">
            <a:spLocks noGrp="1"/>
          </p:cNvSpPr>
          <p:nvPr>
            <p:ph type="title"/>
          </p:nvPr>
        </p:nvSpPr>
        <p:spPr>
          <a:xfrm rot="5400000">
            <a:off x="5414434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39" name="Google Shape;39;p6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40" name="Google Shape;40;p6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2" name="Google Shape;42;p6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3" name="Google Shape;43;p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章節標題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6047438" y="4203592"/>
            <a:ext cx="2876429" cy="714026"/>
          </a:xfrm>
          <a:custGeom>
            <a:avLst/>
            <a:gdLst/>
            <a:ahLst/>
            <a:cxnLst/>
            <a:rect l="l" t="t" r="r" b="b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2619320" y="4075290"/>
            <a:ext cx="5544515" cy="850138"/>
          </a:xfrm>
          <a:custGeom>
            <a:avLst/>
            <a:gdLst/>
            <a:ahLst/>
            <a:cxnLst/>
            <a:rect l="l" t="t" r="r" b="b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2828728" y="4087562"/>
            <a:ext cx="5467980" cy="774272"/>
          </a:xfrm>
          <a:custGeom>
            <a:avLst/>
            <a:gdLst/>
            <a:ahLst/>
            <a:cxnLst/>
            <a:rect l="l" t="t" r="r" b="b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5609489" y="4074174"/>
            <a:ext cx="3308000" cy="651549"/>
          </a:xfrm>
          <a:custGeom>
            <a:avLst/>
            <a:gdLst/>
            <a:ahLst/>
            <a:cxnLst/>
            <a:rect l="l" t="t" r="r" b="b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211665" y="4058555"/>
            <a:ext cx="8723376" cy="1329874"/>
          </a:xfrm>
          <a:custGeom>
            <a:avLst/>
            <a:gdLst/>
            <a:ahLst/>
            <a:cxnLst/>
            <a:rect l="l" t="t" r="r" b="b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2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空白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Google Shape;76;p10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Google Shape;77;p10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Google Shape;78;p10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內容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grpSp>
        <p:nvGrpSpPr>
          <p:cNvPr id="91" name="Google Shape;91;p11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1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11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1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83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marL="2743200" lvl="5" indent="-355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marL="3200400" lvl="6" indent="-355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marL="4114800" lvl="8" indent="-355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1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1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12"/>
          <p:cNvSpPr txBox="1"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sz="2800" b="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2" name="Google Shape;112;p12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3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3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3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>
            <a:spLocks noGrp="1"/>
          </p:cNvSpPr>
          <p:nvPr>
            <p:ph type="title"/>
          </p:nvPr>
        </p:nvSpPr>
        <p:spPr>
          <a:xfrm>
            <a:off x="493204" y="2564904"/>
            <a:ext cx="8399276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Candara"/>
              <a:buNone/>
            </a:pPr>
            <a:r>
              <a:rPr lang="zh-TW" sz="5400">
                <a:solidFill>
                  <a:srgbClr val="C00000"/>
                </a:solidFill>
              </a:rPr>
              <a:t>陪伴學生族語認證的學習</a:t>
            </a:r>
            <a:endParaRPr sz="5400">
              <a:solidFill>
                <a:srgbClr val="C00000"/>
              </a:solidFill>
            </a:endParaRPr>
          </a:p>
        </p:txBody>
      </p:sp>
      <p:sp>
        <p:nvSpPr>
          <p:cNvPr id="137" name="Google Shape;137;p1"/>
          <p:cNvSpPr txBox="1">
            <a:spLocks noGrp="1"/>
          </p:cNvSpPr>
          <p:nvPr>
            <p:ph type="body" idx="1"/>
          </p:nvPr>
        </p:nvSpPr>
        <p:spPr>
          <a:xfrm>
            <a:off x="2699792" y="4149080"/>
            <a:ext cx="3822192" cy="1903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zh-TW" sz="4000" b="1" dirty="0">
                <a:solidFill>
                  <a:srgbClr val="7030A0"/>
                </a:solidFill>
              </a:rPr>
              <a:t>時    間：</a:t>
            </a:r>
            <a:r>
              <a:rPr lang="zh-TW" sz="4000" b="1" dirty="0" smtClean="0">
                <a:solidFill>
                  <a:srgbClr val="7030A0"/>
                </a:solidFill>
              </a:rPr>
              <a:t>11</a:t>
            </a:r>
            <a:r>
              <a:rPr lang="en-US" altLang="zh-TW" sz="4000" b="1" dirty="0" smtClean="0">
                <a:solidFill>
                  <a:srgbClr val="7030A0"/>
                </a:solidFill>
              </a:rPr>
              <a:t>3</a:t>
            </a:r>
            <a:r>
              <a:rPr lang="zh-TW" sz="4000" b="1" dirty="0" smtClean="0">
                <a:solidFill>
                  <a:srgbClr val="7030A0"/>
                </a:solidFill>
              </a:rPr>
              <a:t>.</a:t>
            </a:r>
            <a:r>
              <a:rPr lang="en-US" altLang="zh-TW" sz="4000" b="1" dirty="0" smtClean="0">
                <a:solidFill>
                  <a:srgbClr val="7030A0"/>
                </a:solidFill>
              </a:rPr>
              <a:t>9</a:t>
            </a:r>
            <a:r>
              <a:rPr lang="zh-TW" sz="4000" b="1" dirty="0" smtClean="0">
                <a:solidFill>
                  <a:srgbClr val="7030A0"/>
                </a:solidFill>
              </a:rPr>
              <a:t>.</a:t>
            </a:r>
            <a:r>
              <a:rPr lang="zh-TW" sz="4000" b="1" dirty="0">
                <a:solidFill>
                  <a:srgbClr val="7030A0"/>
                </a:solidFill>
              </a:rPr>
              <a:t>25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zh-TW" sz="4000" b="1" dirty="0">
                <a:solidFill>
                  <a:srgbClr val="7030A0"/>
                </a:solidFill>
              </a:rPr>
              <a:t>地    點：會議室</a:t>
            </a:r>
            <a:endParaRPr sz="40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zh-TW" sz="4000" b="1">
                <a:solidFill>
                  <a:srgbClr val="7030A0"/>
                </a:solidFill>
              </a:rPr>
              <a:t>報告人</a:t>
            </a:r>
            <a:r>
              <a:rPr lang="zh-TW" sz="4000" b="1" smtClean="0">
                <a:solidFill>
                  <a:srgbClr val="7030A0"/>
                </a:solidFill>
              </a:rPr>
              <a:t>：</a:t>
            </a:r>
            <a:r>
              <a:rPr lang="zh-TW" altLang="en-US" sz="4000" b="1" smtClean="0">
                <a:solidFill>
                  <a:srgbClr val="7030A0"/>
                </a:solidFill>
              </a:rPr>
              <a:t>鄒雅雯</a:t>
            </a:r>
            <a:endParaRPr sz="4000" b="1" dirty="0">
              <a:solidFill>
                <a:srgbClr val="7030A0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683568" y="620688"/>
            <a:ext cx="784887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信義鄉豐丘國小推動族語教學研習</a:t>
            </a:r>
            <a:endParaRPr sz="40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>
            <a:spLocks noGrp="1"/>
          </p:cNvSpPr>
          <p:nvPr>
            <p:ph type="body" idx="1"/>
          </p:nvPr>
        </p:nvSpPr>
        <p:spPr>
          <a:xfrm>
            <a:off x="971600" y="2276872"/>
            <a:ext cx="7408333" cy="4236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1. 通過率有進步的空間？未來有需求。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2.推動全校師生熟悉認證的測驗歷程？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3.如何準備族語認證？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4.如何運用族語e樂園中的族語教材？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4.班級或學校行政如何規劃練習時間？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6.學習如何線上自學？</a:t>
            </a:r>
            <a:endParaRPr sz="3200">
              <a:solidFill>
                <a:srgbClr val="7030A0"/>
              </a:solidFill>
            </a:endParaRPr>
          </a:p>
          <a:p>
            <a:pPr marL="274320" lvl="0" indent="-274320" algn="l" rtl="0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7.其他：</a:t>
            </a:r>
            <a:endParaRPr sz="3200">
              <a:solidFill>
                <a:srgbClr val="7030A0"/>
              </a:solidFill>
            </a:endParaRPr>
          </a:p>
          <a:p>
            <a:pPr marL="274320" lvl="0" indent="-12192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44" name="Google Shape;144;p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zh-TW"/>
              <a:t>分享大綱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波形">
  <a:themeElements>
    <a:clrScheme name="波形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如螢幕大小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Noto Sans Symbols</vt:lpstr>
      <vt:lpstr>Calibri</vt:lpstr>
      <vt:lpstr>Arial</vt:lpstr>
      <vt:lpstr>Candara</vt:lpstr>
      <vt:lpstr>波形</vt:lpstr>
      <vt:lpstr>陪伴學生族語認證的學習</vt:lpstr>
      <vt:lpstr>分享大綱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陪伴學生族語認證的學習</dc:title>
  <dc:creator>史新健</dc:creator>
  <cp:lastModifiedBy>User</cp:lastModifiedBy>
  <cp:revision>2</cp:revision>
  <dcterms:created xsi:type="dcterms:W3CDTF">2022-04-25T06:49:19Z</dcterms:created>
  <dcterms:modified xsi:type="dcterms:W3CDTF">2025-07-01T01:52:02Z</dcterms:modified>
</cp:coreProperties>
</file>